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74"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Glacial Indifference" panose="020B0604020202020204" charset="0"/>
      <p:regular r:id="rId24"/>
    </p:embeddedFont>
    <p:embeddedFont>
      <p:font typeface="Open Sauce Light" panose="020B0604020202020204" charset="0"/>
      <p:regular r:id="rId25"/>
    </p:embeddedFont>
    <p:embeddedFont>
      <p:font typeface="Open Sauce Light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2B"/>
    <a:srgbClr val="1B48AB"/>
    <a:srgbClr val="ED3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187631" y="6885978"/>
            <a:ext cx="6863319" cy="670751"/>
            <a:chOff x="0" y="0"/>
            <a:chExt cx="9151091" cy="894335"/>
          </a:xfrm>
        </p:grpSpPr>
        <p:grpSp>
          <p:nvGrpSpPr>
            <p:cNvPr id="3" name="Group 3"/>
            <p:cNvGrpSpPr/>
            <p:nvPr/>
          </p:nvGrpSpPr>
          <p:grpSpPr>
            <a:xfrm rot="5400000">
              <a:off x="97682" y="-97682"/>
              <a:ext cx="894335" cy="1089699"/>
              <a:chOff x="0" y="0"/>
              <a:chExt cx="2354580" cy="2868930"/>
            </a:xfrm>
          </p:grpSpPr>
          <p:sp>
            <p:nvSpPr>
              <p:cNvPr id="4" name="Freeform 4"/>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5" name="Group 5"/>
            <p:cNvGrpSpPr/>
            <p:nvPr/>
          </p:nvGrpSpPr>
          <p:grpSpPr>
            <a:xfrm rot="-5400000">
              <a:off x="8159074" y="-97682"/>
              <a:ext cx="894335" cy="1089699"/>
              <a:chOff x="0" y="0"/>
              <a:chExt cx="2354580" cy="2868930"/>
            </a:xfrm>
          </p:grpSpPr>
          <p:sp>
            <p:nvSpPr>
              <p:cNvPr id="6" name="Freeform 6"/>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7" name="Group 7"/>
            <p:cNvGrpSpPr/>
            <p:nvPr/>
          </p:nvGrpSpPr>
          <p:grpSpPr>
            <a:xfrm>
              <a:off x="698002" y="0"/>
              <a:ext cx="7769010" cy="894335"/>
              <a:chOff x="0" y="0"/>
              <a:chExt cx="1797897" cy="206966"/>
            </a:xfrm>
          </p:grpSpPr>
          <p:sp>
            <p:nvSpPr>
              <p:cNvPr id="8" name="Freeform 8"/>
              <p:cNvSpPr/>
              <p:nvPr/>
            </p:nvSpPr>
            <p:spPr>
              <a:xfrm>
                <a:off x="0" y="0"/>
                <a:ext cx="1797897" cy="206966"/>
              </a:xfrm>
              <a:custGeom>
                <a:avLst/>
                <a:gdLst/>
                <a:ahLst/>
                <a:cxnLst/>
                <a:rect l="l" t="t" r="r" b="b"/>
                <a:pathLst>
                  <a:path w="1797897" h="206966">
                    <a:moveTo>
                      <a:pt x="0" y="0"/>
                    </a:moveTo>
                    <a:lnTo>
                      <a:pt x="1797897" y="0"/>
                    </a:lnTo>
                    <a:lnTo>
                      <a:pt x="1797897" y="206966"/>
                    </a:lnTo>
                    <a:lnTo>
                      <a:pt x="0" y="206966"/>
                    </a:lnTo>
                    <a:close/>
                  </a:path>
                </a:pathLst>
              </a:custGeom>
              <a:solidFill>
                <a:srgbClr val="000000"/>
              </a:solidFill>
            </p:spPr>
          </p:sp>
        </p:grpSp>
      </p:grpSp>
      <p:sp>
        <p:nvSpPr>
          <p:cNvPr id="9" name="TextBox 9"/>
          <p:cNvSpPr txBox="1"/>
          <p:nvPr/>
        </p:nvSpPr>
        <p:spPr>
          <a:xfrm>
            <a:off x="1187631" y="2511883"/>
            <a:ext cx="7146415" cy="3778888"/>
          </a:xfrm>
          <a:prstGeom prst="rect">
            <a:avLst/>
          </a:prstGeom>
        </p:spPr>
        <p:txBody>
          <a:bodyPr lIns="0" tIns="0" rIns="0" bIns="0" rtlCol="0" anchor="t">
            <a:spAutoFit/>
          </a:bodyPr>
          <a:lstStyle/>
          <a:p>
            <a:pPr>
              <a:lnSpc>
                <a:spcPts val="9900"/>
              </a:lnSpc>
            </a:pPr>
            <a:r>
              <a:rPr lang="en-US" sz="9000">
                <a:solidFill>
                  <a:srgbClr val="000000"/>
                </a:solidFill>
                <a:latin typeface="Glacial Indifference"/>
              </a:rPr>
              <a:t>Analisis Tower BTS Dengan Provider</a:t>
            </a:r>
          </a:p>
        </p:txBody>
      </p:sp>
      <p:pic>
        <p:nvPicPr>
          <p:cNvPr id="10" name="Picture 10"/>
          <p:cNvPicPr>
            <a:picLocks noChangeAspect="1"/>
          </p:cNvPicPr>
          <p:nvPr/>
        </p:nvPicPr>
        <p:blipFill>
          <a:blip r:embed="rId2"/>
          <a:srcRect/>
          <a:stretch>
            <a:fillRect/>
          </a:stretch>
        </p:blipFill>
        <p:spPr>
          <a:xfrm>
            <a:off x="9497617" y="1261656"/>
            <a:ext cx="6761467" cy="7763688"/>
          </a:xfrm>
          <a:prstGeom prst="rect">
            <a:avLst/>
          </a:prstGeom>
        </p:spPr>
      </p:pic>
      <p:grpSp>
        <p:nvGrpSpPr>
          <p:cNvPr id="11" name="Group 11"/>
          <p:cNvGrpSpPr/>
          <p:nvPr/>
        </p:nvGrpSpPr>
        <p:grpSpPr>
          <a:xfrm>
            <a:off x="17499545" y="535253"/>
            <a:ext cx="493447" cy="493447"/>
            <a:chOff x="0" y="0"/>
            <a:chExt cx="657929" cy="657929"/>
          </a:xfrm>
        </p:grpSpPr>
        <p:grpSp>
          <p:nvGrpSpPr>
            <p:cNvPr id="12" name="Group 12"/>
            <p:cNvGrpSpPr>
              <a:grpSpLocks noChangeAspect="1"/>
            </p:cNvGrpSpPr>
            <p:nvPr/>
          </p:nvGrpSpPr>
          <p:grpSpPr>
            <a:xfrm>
              <a:off x="0" y="0"/>
              <a:ext cx="657929" cy="657929"/>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14" name="Picture 14"/>
            <p:cNvPicPr>
              <a:picLocks noChangeAspect="1"/>
            </p:cNvPicPr>
            <p:nvPr/>
          </p:nvPicPr>
          <p:blipFill>
            <a:blip r:embed="rId3"/>
            <a:srcRect/>
            <a:stretch>
              <a:fillRect/>
            </a:stretch>
          </p:blipFill>
          <p:spPr>
            <a:xfrm rot="5400000">
              <a:off x="109655" y="109655"/>
              <a:ext cx="438619" cy="438619"/>
            </a:xfrm>
            <a:prstGeom prst="rect">
              <a:avLst/>
            </a:prstGeom>
          </p:spPr>
        </p:pic>
      </p:grpSp>
      <p:pic>
        <p:nvPicPr>
          <p:cNvPr id="15" name="Picture 15"/>
          <p:cNvPicPr>
            <a:picLocks noChangeAspect="1"/>
          </p:cNvPicPr>
          <p:nvPr/>
        </p:nvPicPr>
        <p:blipFill>
          <a:blip r:embed="rId4"/>
          <a:srcRect/>
          <a:stretch>
            <a:fillRect/>
          </a:stretch>
        </p:blipFill>
        <p:spPr>
          <a:xfrm>
            <a:off x="17499545" y="9552243"/>
            <a:ext cx="394907" cy="262793"/>
          </a:xfrm>
          <a:prstGeom prst="rect">
            <a:avLst/>
          </a:prstGeom>
        </p:spPr>
      </p:pic>
      <p:sp>
        <p:nvSpPr>
          <p:cNvPr id="16" name="TextBox 16"/>
          <p:cNvSpPr txBox="1"/>
          <p:nvPr/>
        </p:nvSpPr>
        <p:spPr>
          <a:xfrm>
            <a:off x="1450460" y="7016349"/>
            <a:ext cx="6296657" cy="381433"/>
          </a:xfrm>
          <a:prstGeom prst="rect">
            <a:avLst/>
          </a:prstGeom>
        </p:spPr>
        <p:txBody>
          <a:bodyPr lIns="0" tIns="0" rIns="0" bIns="0" rtlCol="0" anchor="t">
            <a:spAutoFit/>
          </a:bodyPr>
          <a:lstStyle/>
          <a:p>
            <a:pPr algn="ctr">
              <a:lnSpc>
                <a:spcPts val="3112"/>
              </a:lnSpc>
            </a:pPr>
            <a:r>
              <a:rPr lang="en-US" sz="2394" spc="95">
                <a:solidFill>
                  <a:srgbClr val="FFFFFF"/>
                </a:solidFill>
                <a:latin typeface="Open Sauce Light"/>
              </a:rPr>
              <a:t>Pengantar Telekomunikasi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sp>
        <p:nvSpPr>
          <p:cNvPr id="6" name="TextBox 6"/>
          <p:cNvSpPr txBox="1"/>
          <p:nvPr/>
        </p:nvSpPr>
        <p:spPr>
          <a:xfrm>
            <a:off x="885830" y="1121279"/>
            <a:ext cx="16373470" cy="720725"/>
          </a:xfrm>
          <a:prstGeom prst="rect">
            <a:avLst/>
          </a:prstGeom>
        </p:spPr>
        <p:txBody>
          <a:bodyPr lIns="0" tIns="0" rIns="0" bIns="0" rtlCol="0" anchor="t">
            <a:spAutoFit/>
          </a:bodyPr>
          <a:lstStyle/>
          <a:p>
            <a:pPr algn="ctr">
              <a:lnSpc>
                <a:spcPts val="5500"/>
              </a:lnSpc>
            </a:pPr>
            <a:r>
              <a:rPr lang="en-US" sz="5000">
                <a:solidFill>
                  <a:srgbClr val="000000"/>
                </a:solidFill>
                <a:latin typeface="Glacial Indifference"/>
              </a:rPr>
              <a:t>Pengujian Provider yang sama pada Lokasi yang Berbeda</a:t>
            </a:r>
          </a:p>
        </p:txBody>
      </p:sp>
      <p:pic>
        <p:nvPicPr>
          <p:cNvPr id="7" name="Picture 7"/>
          <p:cNvPicPr>
            <a:picLocks noChangeAspect="1"/>
          </p:cNvPicPr>
          <p:nvPr/>
        </p:nvPicPr>
        <p:blipFill>
          <a:blip r:embed="rId3"/>
          <a:srcRect/>
          <a:stretch>
            <a:fillRect/>
          </a:stretch>
        </p:blipFill>
        <p:spPr>
          <a:xfrm>
            <a:off x="17499545" y="9552243"/>
            <a:ext cx="394907" cy="262793"/>
          </a:xfrm>
          <a:prstGeom prst="rect">
            <a:avLst/>
          </a:prstGeom>
        </p:spPr>
      </p:pic>
      <p:graphicFrame>
        <p:nvGraphicFramePr>
          <p:cNvPr id="9" name="Table 8">
            <a:extLst>
              <a:ext uri="{FF2B5EF4-FFF2-40B4-BE49-F238E27FC236}">
                <a16:creationId xmlns:a16="http://schemas.microsoft.com/office/drawing/2014/main" id="{8A05B4A1-B067-4462-92B0-1FABE3ECF49B}"/>
              </a:ext>
            </a:extLst>
          </p:cNvPr>
          <p:cNvGraphicFramePr>
            <a:graphicFrameLocks noGrp="1"/>
          </p:cNvGraphicFramePr>
          <p:nvPr>
            <p:extLst>
              <p:ext uri="{D42A27DB-BD31-4B8C-83A1-F6EECF244321}">
                <p14:modId xmlns:p14="http://schemas.microsoft.com/office/powerpoint/2010/main" val="1863499602"/>
              </p:ext>
            </p:extLst>
          </p:nvPr>
        </p:nvGraphicFramePr>
        <p:xfrm>
          <a:off x="1715452" y="2606230"/>
          <a:ext cx="14857096" cy="2537270"/>
        </p:xfrm>
        <a:graphic>
          <a:graphicData uri="http://schemas.openxmlformats.org/drawingml/2006/table">
            <a:tbl>
              <a:tblPr firstRow="1" firstCol="1" bandRow="1">
                <a:tableStyleId>{5C22544A-7EE6-4342-B048-85BDC9FD1C3A}</a:tableStyleId>
              </a:tblPr>
              <a:tblGrid>
                <a:gridCol w="2377707">
                  <a:extLst>
                    <a:ext uri="{9D8B030D-6E8A-4147-A177-3AD203B41FA5}">
                      <a16:colId xmlns:a16="http://schemas.microsoft.com/office/drawing/2014/main" val="3142309231"/>
                    </a:ext>
                  </a:extLst>
                </a:gridCol>
                <a:gridCol w="3222041">
                  <a:extLst>
                    <a:ext uri="{9D8B030D-6E8A-4147-A177-3AD203B41FA5}">
                      <a16:colId xmlns:a16="http://schemas.microsoft.com/office/drawing/2014/main" val="2086853755"/>
                    </a:ext>
                  </a:extLst>
                </a:gridCol>
                <a:gridCol w="1524000">
                  <a:extLst>
                    <a:ext uri="{9D8B030D-6E8A-4147-A177-3AD203B41FA5}">
                      <a16:colId xmlns:a16="http://schemas.microsoft.com/office/drawing/2014/main" val="1220532345"/>
                    </a:ext>
                  </a:extLst>
                </a:gridCol>
                <a:gridCol w="1524000">
                  <a:extLst>
                    <a:ext uri="{9D8B030D-6E8A-4147-A177-3AD203B41FA5}">
                      <a16:colId xmlns:a16="http://schemas.microsoft.com/office/drawing/2014/main" val="2735880254"/>
                    </a:ext>
                  </a:extLst>
                </a:gridCol>
                <a:gridCol w="1582587">
                  <a:extLst>
                    <a:ext uri="{9D8B030D-6E8A-4147-A177-3AD203B41FA5}">
                      <a16:colId xmlns:a16="http://schemas.microsoft.com/office/drawing/2014/main" val="106716010"/>
                    </a:ext>
                  </a:extLst>
                </a:gridCol>
                <a:gridCol w="2673134">
                  <a:extLst>
                    <a:ext uri="{9D8B030D-6E8A-4147-A177-3AD203B41FA5}">
                      <a16:colId xmlns:a16="http://schemas.microsoft.com/office/drawing/2014/main" val="4193373194"/>
                    </a:ext>
                  </a:extLst>
                </a:gridCol>
                <a:gridCol w="1953627">
                  <a:extLst>
                    <a:ext uri="{9D8B030D-6E8A-4147-A177-3AD203B41FA5}">
                      <a16:colId xmlns:a16="http://schemas.microsoft.com/office/drawing/2014/main" val="3649723910"/>
                    </a:ext>
                  </a:extLst>
                </a:gridCol>
              </a:tblGrid>
              <a:tr h="760816">
                <a:tc>
                  <a:txBody>
                    <a:bodyPr/>
                    <a:lstStyle/>
                    <a:p>
                      <a:pPr algn="ctr">
                        <a:lnSpc>
                          <a:spcPct val="115000"/>
                        </a:lnSpc>
                      </a:pPr>
                      <a:r>
                        <a:rPr lang="en-US" sz="2800" dirty="0">
                          <a:effectLst/>
                        </a:rPr>
                        <a:t>PROVIDER</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dirty="0">
                          <a:effectLst/>
                        </a:rPr>
                        <a:t>LOKASI</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a:effectLst/>
                        </a:rPr>
                        <a:t>RSRP</a:t>
                      </a:r>
                    </a:p>
                    <a:p>
                      <a:pPr algn="ctr">
                        <a:lnSpc>
                          <a:spcPct val="115000"/>
                        </a:lnSpc>
                      </a:pPr>
                      <a:r>
                        <a:rPr lang="en-US" sz="2800">
                          <a:effectLst/>
                        </a:rPr>
                        <a:t>(dB)</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a:effectLst/>
                        </a:rPr>
                        <a:t>RSRQ</a:t>
                      </a:r>
                    </a:p>
                    <a:p>
                      <a:pPr algn="ctr">
                        <a:lnSpc>
                          <a:spcPct val="115000"/>
                        </a:lnSpc>
                      </a:pPr>
                      <a:r>
                        <a:rPr lang="en-US" sz="2800">
                          <a:effectLst/>
                        </a:rPr>
                        <a:t>(dB)</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a:effectLst/>
                        </a:rPr>
                        <a:t>RSSNR</a:t>
                      </a:r>
                    </a:p>
                    <a:p>
                      <a:pPr algn="ctr">
                        <a:lnSpc>
                          <a:spcPct val="115000"/>
                        </a:lnSpc>
                      </a:pPr>
                      <a:r>
                        <a:rPr lang="en-US" sz="2800">
                          <a:effectLst/>
                        </a:rPr>
                        <a:t>(dB)</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a:effectLst/>
                        </a:rPr>
                        <a:t>DOWNLOAD</a:t>
                      </a:r>
                    </a:p>
                    <a:p>
                      <a:pPr algn="ctr">
                        <a:lnSpc>
                          <a:spcPct val="115000"/>
                        </a:lnSpc>
                      </a:pPr>
                      <a:r>
                        <a:rPr lang="en-US" sz="2800">
                          <a:effectLst/>
                        </a:rPr>
                        <a:t>(Mbps)</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dirty="0">
                          <a:effectLst/>
                        </a:rPr>
                        <a:t>UPLOAD</a:t>
                      </a:r>
                    </a:p>
                    <a:p>
                      <a:pPr algn="ctr">
                        <a:lnSpc>
                          <a:spcPct val="115000"/>
                        </a:lnSpc>
                      </a:pPr>
                      <a:r>
                        <a:rPr lang="en-US" sz="2800" dirty="0">
                          <a:effectLst/>
                        </a:rPr>
                        <a:t>(Mbps)</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extLst>
                  <a:ext uri="{0D108BD9-81ED-4DB2-BD59-A6C34878D82A}">
                    <a16:rowId xmlns:a16="http://schemas.microsoft.com/office/drawing/2014/main" val="2470874709"/>
                  </a:ext>
                </a:extLst>
              </a:tr>
              <a:tr h="1127316">
                <a:tc rowSpan="2">
                  <a:txBody>
                    <a:bodyPr/>
                    <a:lstStyle/>
                    <a:p>
                      <a:pPr algn="ctr">
                        <a:lnSpc>
                          <a:spcPct val="115000"/>
                        </a:lnSpc>
                      </a:pPr>
                      <a:r>
                        <a:rPr lang="en-US" sz="2800" dirty="0" err="1">
                          <a:effectLst/>
                        </a:rPr>
                        <a:t>Telkomsel</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dirty="0" err="1">
                          <a:effectLst/>
                        </a:rPr>
                        <a:t>Fasilkom</a:t>
                      </a:r>
                      <a:r>
                        <a:rPr lang="en-US" sz="2800" dirty="0">
                          <a:effectLst/>
                        </a:rPr>
                        <a:t> </a:t>
                      </a:r>
                      <a:r>
                        <a:rPr lang="en-US" sz="2800" dirty="0" err="1">
                          <a:effectLst/>
                        </a:rPr>
                        <a:t>Unsri</a:t>
                      </a:r>
                      <a:r>
                        <a:rPr lang="en-US" sz="2800" dirty="0">
                          <a:effectLst/>
                        </a:rPr>
                        <a:t>, Palembang</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-95</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-10</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45</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39,5</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6,24</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0036498"/>
                  </a:ext>
                </a:extLst>
              </a:tr>
              <a:tr h="359546">
                <a:tc vMerge="1">
                  <a:txBody>
                    <a:bodyPr/>
                    <a:lstStyle/>
                    <a:p>
                      <a:endParaRPr lang="en-US"/>
                    </a:p>
                  </a:txBody>
                  <a:tcPr/>
                </a:tc>
                <a:tc>
                  <a:txBody>
                    <a:bodyPr/>
                    <a:lstStyle/>
                    <a:p>
                      <a:pPr algn="ctr">
                        <a:lnSpc>
                          <a:spcPct val="115000"/>
                        </a:lnSpc>
                      </a:pPr>
                      <a:r>
                        <a:rPr lang="en-US" sz="2800" dirty="0">
                          <a:effectLst/>
                        </a:rPr>
                        <a:t>OKU Timur</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a:effectLst/>
                        </a:rPr>
                        <a:t>-106</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a:effectLst/>
                        </a:rPr>
                        <a:t>-15</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a:effectLst/>
                        </a:rPr>
                        <a:t>1,6</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a:effectLst/>
                        </a:rPr>
                        <a:t>1,80</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37,8</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99490644"/>
                  </a:ext>
                </a:extLst>
              </a:tr>
            </a:tbl>
          </a:graphicData>
        </a:graphic>
      </p:graphicFrame>
      <p:graphicFrame>
        <p:nvGraphicFramePr>
          <p:cNvPr id="12" name="Table 11">
            <a:extLst>
              <a:ext uri="{FF2B5EF4-FFF2-40B4-BE49-F238E27FC236}">
                <a16:creationId xmlns:a16="http://schemas.microsoft.com/office/drawing/2014/main" id="{957E8167-DCC1-45E7-A2D7-A37B7EF2BA40}"/>
              </a:ext>
            </a:extLst>
          </p:cNvPr>
          <p:cNvGraphicFramePr>
            <a:graphicFrameLocks noGrp="1"/>
          </p:cNvGraphicFramePr>
          <p:nvPr>
            <p:extLst>
              <p:ext uri="{D42A27DB-BD31-4B8C-83A1-F6EECF244321}">
                <p14:modId xmlns:p14="http://schemas.microsoft.com/office/powerpoint/2010/main" val="95340432"/>
              </p:ext>
            </p:extLst>
          </p:nvPr>
        </p:nvGraphicFramePr>
        <p:xfrm>
          <a:off x="1715452" y="5907726"/>
          <a:ext cx="14857096" cy="3027998"/>
        </p:xfrm>
        <a:graphic>
          <a:graphicData uri="http://schemas.openxmlformats.org/drawingml/2006/table">
            <a:tbl>
              <a:tblPr firstRow="1" firstCol="1" bandRow="1">
                <a:tableStyleId>{5C22544A-7EE6-4342-B048-85BDC9FD1C3A}</a:tableStyleId>
              </a:tblPr>
              <a:tblGrid>
                <a:gridCol w="2377707">
                  <a:extLst>
                    <a:ext uri="{9D8B030D-6E8A-4147-A177-3AD203B41FA5}">
                      <a16:colId xmlns:a16="http://schemas.microsoft.com/office/drawing/2014/main" val="3142309231"/>
                    </a:ext>
                  </a:extLst>
                </a:gridCol>
                <a:gridCol w="3222041">
                  <a:extLst>
                    <a:ext uri="{9D8B030D-6E8A-4147-A177-3AD203B41FA5}">
                      <a16:colId xmlns:a16="http://schemas.microsoft.com/office/drawing/2014/main" val="2086853755"/>
                    </a:ext>
                  </a:extLst>
                </a:gridCol>
                <a:gridCol w="1524000">
                  <a:extLst>
                    <a:ext uri="{9D8B030D-6E8A-4147-A177-3AD203B41FA5}">
                      <a16:colId xmlns:a16="http://schemas.microsoft.com/office/drawing/2014/main" val="1220532345"/>
                    </a:ext>
                  </a:extLst>
                </a:gridCol>
                <a:gridCol w="1524000">
                  <a:extLst>
                    <a:ext uri="{9D8B030D-6E8A-4147-A177-3AD203B41FA5}">
                      <a16:colId xmlns:a16="http://schemas.microsoft.com/office/drawing/2014/main" val="2735880254"/>
                    </a:ext>
                  </a:extLst>
                </a:gridCol>
                <a:gridCol w="1582587">
                  <a:extLst>
                    <a:ext uri="{9D8B030D-6E8A-4147-A177-3AD203B41FA5}">
                      <a16:colId xmlns:a16="http://schemas.microsoft.com/office/drawing/2014/main" val="106716010"/>
                    </a:ext>
                  </a:extLst>
                </a:gridCol>
                <a:gridCol w="2673134">
                  <a:extLst>
                    <a:ext uri="{9D8B030D-6E8A-4147-A177-3AD203B41FA5}">
                      <a16:colId xmlns:a16="http://schemas.microsoft.com/office/drawing/2014/main" val="4193373194"/>
                    </a:ext>
                  </a:extLst>
                </a:gridCol>
                <a:gridCol w="1953627">
                  <a:extLst>
                    <a:ext uri="{9D8B030D-6E8A-4147-A177-3AD203B41FA5}">
                      <a16:colId xmlns:a16="http://schemas.microsoft.com/office/drawing/2014/main" val="3649723910"/>
                    </a:ext>
                  </a:extLst>
                </a:gridCol>
              </a:tblGrid>
              <a:tr h="760816">
                <a:tc>
                  <a:txBody>
                    <a:bodyPr/>
                    <a:lstStyle/>
                    <a:p>
                      <a:pPr algn="ctr">
                        <a:lnSpc>
                          <a:spcPct val="115000"/>
                        </a:lnSpc>
                      </a:pPr>
                      <a:r>
                        <a:rPr lang="en-US" sz="2800" dirty="0">
                          <a:effectLst/>
                        </a:rPr>
                        <a:t>PROVIDER</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dirty="0">
                          <a:effectLst/>
                        </a:rPr>
                        <a:t>LOKASI</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a:effectLst/>
                        </a:rPr>
                        <a:t>RSRP</a:t>
                      </a:r>
                    </a:p>
                    <a:p>
                      <a:pPr algn="ctr">
                        <a:lnSpc>
                          <a:spcPct val="115000"/>
                        </a:lnSpc>
                      </a:pPr>
                      <a:r>
                        <a:rPr lang="en-US" sz="2800">
                          <a:effectLst/>
                        </a:rPr>
                        <a:t>(dB)</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a:effectLst/>
                        </a:rPr>
                        <a:t>RSRQ</a:t>
                      </a:r>
                    </a:p>
                    <a:p>
                      <a:pPr algn="ctr">
                        <a:lnSpc>
                          <a:spcPct val="115000"/>
                        </a:lnSpc>
                      </a:pPr>
                      <a:r>
                        <a:rPr lang="en-US" sz="2800">
                          <a:effectLst/>
                        </a:rPr>
                        <a:t>(dB)</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a:effectLst/>
                        </a:rPr>
                        <a:t>RSSNR</a:t>
                      </a:r>
                    </a:p>
                    <a:p>
                      <a:pPr algn="ctr">
                        <a:lnSpc>
                          <a:spcPct val="115000"/>
                        </a:lnSpc>
                      </a:pPr>
                      <a:r>
                        <a:rPr lang="en-US" sz="2800">
                          <a:effectLst/>
                        </a:rPr>
                        <a:t>(dB)</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a:effectLst/>
                        </a:rPr>
                        <a:t>DOWNLOAD</a:t>
                      </a:r>
                    </a:p>
                    <a:p>
                      <a:pPr algn="ctr">
                        <a:lnSpc>
                          <a:spcPct val="115000"/>
                        </a:lnSpc>
                      </a:pPr>
                      <a:r>
                        <a:rPr lang="en-US" sz="2800">
                          <a:effectLst/>
                        </a:rPr>
                        <a:t>(Mbps)</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tc>
                  <a:txBody>
                    <a:bodyPr/>
                    <a:lstStyle/>
                    <a:p>
                      <a:pPr algn="ctr">
                        <a:lnSpc>
                          <a:spcPct val="115000"/>
                        </a:lnSpc>
                      </a:pPr>
                      <a:r>
                        <a:rPr lang="en-US" sz="2800" dirty="0">
                          <a:effectLst/>
                        </a:rPr>
                        <a:t>UPLOAD</a:t>
                      </a:r>
                    </a:p>
                    <a:p>
                      <a:pPr algn="ctr">
                        <a:lnSpc>
                          <a:spcPct val="115000"/>
                        </a:lnSpc>
                      </a:pPr>
                      <a:r>
                        <a:rPr lang="en-US" sz="2800" dirty="0">
                          <a:effectLst/>
                        </a:rPr>
                        <a:t>(Mbps)</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1B48AB"/>
                    </a:solidFill>
                  </a:tcPr>
                </a:tc>
                <a:extLst>
                  <a:ext uri="{0D108BD9-81ED-4DB2-BD59-A6C34878D82A}">
                    <a16:rowId xmlns:a16="http://schemas.microsoft.com/office/drawing/2014/main" val="2470874709"/>
                  </a:ext>
                </a:extLst>
              </a:tr>
              <a:tr h="1127316">
                <a:tc rowSpan="2">
                  <a:txBody>
                    <a:bodyPr/>
                    <a:lstStyle/>
                    <a:p>
                      <a:pPr algn="ctr">
                        <a:lnSpc>
                          <a:spcPct val="115000"/>
                        </a:lnSpc>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3 (Tri)</a:t>
                      </a:r>
                    </a:p>
                  </a:txBody>
                  <a:tcPr marL="68580" marR="68580" marT="0" marB="0" anchor="ctr">
                    <a:solidFill>
                      <a:srgbClr val="1B48AB"/>
                    </a:solidFill>
                  </a:tcPr>
                </a:tc>
                <a:tc>
                  <a:txBody>
                    <a:bodyPr/>
                    <a:lstStyle/>
                    <a:p>
                      <a:pPr algn="ctr">
                        <a:lnSpc>
                          <a:spcPct val="115000"/>
                        </a:lnSpc>
                      </a:pPr>
                      <a:r>
                        <a:rPr lang="en-US" sz="2800" dirty="0" err="1">
                          <a:effectLst/>
                        </a:rPr>
                        <a:t>Lemabang</a:t>
                      </a:r>
                      <a:r>
                        <a:rPr lang="en-US" sz="2800" dirty="0">
                          <a:effectLst/>
                        </a:rPr>
                        <a:t>, Palembang</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-98</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-10</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4</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9,92</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3,45</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0036498"/>
                  </a:ext>
                </a:extLst>
              </a:tr>
              <a:tr h="359546">
                <a:tc vMerge="1">
                  <a:txBody>
                    <a:bodyPr/>
                    <a:lstStyle/>
                    <a:p>
                      <a:endParaRPr lang="en-US"/>
                    </a:p>
                  </a:txBody>
                  <a:tcPr/>
                </a:tc>
                <a:tc>
                  <a:txBody>
                    <a:bodyPr/>
                    <a:lstStyle/>
                    <a:p>
                      <a:pPr algn="ctr">
                        <a:lnSpc>
                          <a:spcPct val="115000"/>
                        </a:lnSpc>
                      </a:pPr>
                      <a:r>
                        <a:rPr lang="en-US" sz="2800" dirty="0" err="1">
                          <a:effectLst/>
                        </a:rPr>
                        <a:t>Pangkalpinang</a:t>
                      </a:r>
                      <a:r>
                        <a:rPr lang="en-US" sz="2800" dirty="0">
                          <a:effectLst/>
                        </a:rPr>
                        <a:t>, Bangka Belitung</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-80</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-8</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17,6</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22</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effectLst/>
                        </a:rPr>
                        <a:t>15,2</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9949064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3D3D"/>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sp>
        <p:nvSpPr>
          <p:cNvPr id="6" name="TextBox 6"/>
          <p:cNvSpPr txBox="1"/>
          <p:nvPr/>
        </p:nvSpPr>
        <p:spPr>
          <a:xfrm>
            <a:off x="885830" y="1121279"/>
            <a:ext cx="16373470" cy="720725"/>
          </a:xfrm>
          <a:prstGeom prst="rect">
            <a:avLst/>
          </a:prstGeom>
        </p:spPr>
        <p:txBody>
          <a:bodyPr lIns="0" tIns="0" rIns="0" bIns="0" rtlCol="0" anchor="t">
            <a:spAutoFit/>
          </a:bodyPr>
          <a:lstStyle/>
          <a:p>
            <a:pPr algn="ctr">
              <a:lnSpc>
                <a:spcPts val="5500"/>
              </a:lnSpc>
            </a:pPr>
            <a:r>
              <a:rPr lang="en-US" sz="5000">
                <a:solidFill>
                  <a:srgbClr val="FFFFFF"/>
                </a:solidFill>
                <a:latin typeface="Glacial Indifference"/>
              </a:rPr>
              <a:t>Telkomsel, Fasilkom Unsri Bukit, Palembang</a:t>
            </a:r>
          </a:p>
        </p:txBody>
      </p:sp>
      <p:pic>
        <p:nvPicPr>
          <p:cNvPr id="7" name="Picture 7"/>
          <p:cNvPicPr>
            <a:picLocks noChangeAspect="1"/>
          </p:cNvPicPr>
          <p:nvPr/>
        </p:nvPicPr>
        <p:blipFill>
          <a:blip r:embed="rId3"/>
          <a:srcRect/>
          <a:stretch>
            <a:fillRect/>
          </a:stretch>
        </p:blipFill>
        <p:spPr>
          <a:xfrm>
            <a:off x="17499545" y="9552243"/>
            <a:ext cx="394907" cy="262793"/>
          </a:xfrm>
          <a:prstGeom prst="rect">
            <a:avLst/>
          </a:prstGeom>
        </p:spPr>
      </p:pic>
      <p:pic>
        <p:nvPicPr>
          <p:cNvPr id="8" name="Picture 7">
            <a:extLst>
              <a:ext uri="{FF2B5EF4-FFF2-40B4-BE49-F238E27FC236}">
                <a16:creationId xmlns:a16="http://schemas.microsoft.com/office/drawing/2014/main" id="{845AEFD1-8D13-4EB4-A8D9-0A7AF09A226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38060" y="2415539"/>
            <a:ext cx="3611880" cy="7223761"/>
          </a:xfrm>
          <a:prstGeom prst="rect">
            <a:avLst/>
          </a:prstGeom>
          <a:noFill/>
          <a:ln>
            <a:noFill/>
          </a:ln>
        </p:spPr>
      </p:pic>
      <p:pic>
        <p:nvPicPr>
          <p:cNvPr id="9" name="Picture 8">
            <a:extLst>
              <a:ext uri="{FF2B5EF4-FFF2-40B4-BE49-F238E27FC236}">
                <a16:creationId xmlns:a16="http://schemas.microsoft.com/office/drawing/2014/main" id="{3697C84D-8F67-40D3-B70A-967BE37ADFF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415540"/>
            <a:ext cx="3611880" cy="7223760"/>
          </a:xfrm>
          <a:prstGeom prst="rect">
            <a:avLst/>
          </a:prstGeom>
          <a:noFill/>
          <a:ln>
            <a:noFill/>
          </a:ln>
        </p:spPr>
      </p:pic>
      <p:pic>
        <p:nvPicPr>
          <p:cNvPr id="10" name="Picture 9">
            <a:extLst>
              <a:ext uri="{FF2B5EF4-FFF2-40B4-BE49-F238E27FC236}">
                <a16:creationId xmlns:a16="http://schemas.microsoft.com/office/drawing/2014/main" id="{146E9FCB-E8C5-4D8C-BB0A-3308D3005A0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1932920" y="2415540"/>
            <a:ext cx="3611880" cy="7223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48A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sp>
        <p:nvSpPr>
          <p:cNvPr id="7" name="TextBox 7"/>
          <p:cNvSpPr txBox="1"/>
          <p:nvPr/>
        </p:nvSpPr>
        <p:spPr>
          <a:xfrm>
            <a:off x="885830" y="1121279"/>
            <a:ext cx="16373470" cy="720725"/>
          </a:xfrm>
          <a:prstGeom prst="rect">
            <a:avLst/>
          </a:prstGeom>
        </p:spPr>
        <p:txBody>
          <a:bodyPr lIns="0" tIns="0" rIns="0" bIns="0" rtlCol="0" anchor="t">
            <a:spAutoFit/>
          </a:bodyPr>
          <a:lstStyle/>
          <a:p>
            <a:pPr algn="ctr">
              <a:lnSpc>
                <a:spcPts val="5500"/>
              </a:lnSpc>
            </a:pPr>
            <a:r>
              <a:rPr lang="en-US" sz="5000">
                <a:solidFill>
                  <a:srgbClr val="FFFFFF"/>
                </a:solidFill>
                <a:latin typeface="Glacial Indifference"/>
              </a:rPr>
              <a:t>Telkomsel, Buay Madang, OKU Timur</a:t>
            </a:r>
          </a:p>
        </p:txBody>
      </p:sp>
      <p:pic>
        <p:nvPicPr>
          <p:cNvPr id="15" name="Picture 14">
            <a:extLst>
              <a:ext uri="{FF2B5EF4-FFF2-40B4-BE49-F238E27FC236}">
                <a16:creationId xmlns:a16="http://schemas.microsoft.com/office/drawing/2014/main" id="{ABF5D538-4FC3-4807-B050-8C15D0440E1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38060" y="2415540"/>
            <a:ext cx="3611880" cy="7223760"/>
          </a:xfrm>
          <a:prstGeom prst="rect">
            <a:avLst/>
          </a:prstGeom>
          <a:noFill/>
          <a:ln>
            <a:noFill/>
          </a:ln>
        </p:spPr>
      </p:pic>
      <p:pic>
        <p:nvPicPr>
          <p:cNvPr id="16" name="Picture 15">
            <a:extLst>
              <a:ext uri="{FF2B5EF4-FFF2-40B4-BE49-F238E27FC236}">
                <a16:creationId xmlns:a16="http://schemas.microsoft.com/office/drawing/2014/main" id="{71359E31-DBD6-41AC-A38D-023BC573D9D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887200" y="2415540"/>
            <a:ext cx="3611880" cy="7223760"/>
          </a:xfrm>
          <a:prstGeom prst="rect">
            <a:avLst/>
          </a:prstGeom>
          <a:noFill/>
          <a:ln>
            <a:noFill/>
          </a:ln>
        </p:spPr>
      </p:pic>
      <p:pic>
        <p:nvPicPr>
          <p:cNvPr id="17" name="Picture 16">
            <a:extLst>
              <a:ext uri="{FF2B5EF4-FFF2-40B4-BE49-F238E27FC236}">
                <a16:creationId xmlns:a16="http://schemas.microsoft.com/office/drawing/2014/main" id="{768A486A-4E5D-4FB4-8115-93776277A7D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788920" y="2415540"/>
            <a:ext cx="3611880" cy="72237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F2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sp>
        <p:nvSpPr>
          <p:cNvPr id="7" name="TextBox 7"/>
          <p:cNvSpPr txBox="1"/>
          <p:nvPr/>
        </p:nvSpPr>
        <p:spPr>
          <a:xfrm>
            <a:off x="885830" y="1121279"/>
            <a:ext cx="16373470" cy="720725"/>
          </a:xfrm>
          <a:prstGeom prst="rect">
            <a:avLst/>
          </a:prstGeom>
        </p:spPr>
        <p:txBody>
          <a:bodyPr lIns="0" tIns="0" rIns="0" bIns="0" rtlCol="0" anchor="t">
            <a:spAutoFit/>
          </a:bodyPr>
          <a:lstStyle/>
          <a:p>
            <a:pPr algn="ctr">
              <a:lnSpc>
                <a:spcPts val="5500"/>
              </a:lnSpc>
            </a:pPr>
            <a:r>
              <a:rPr lang="en-US" sz="5000">
                <a:solidFill>
                  <a:srgbClr val="000000"/>
                </a:solidFill>
                <a:latin typeface="Glacial Indifference"/>
              </a:rPr>
              <a:t>Tri (3), Lemabang, Palembang</a:t>
            </a:r>
          </a:p>
        </p:txBody>
      </p:sp>
      <p:pic>
        <p:nvPicPr>
          <p:cNvPr id="8" name="Picture 7">
            <a:extLst>
              <a:ext uri="{FF2B5EF4-FFF2-40B4-BE49-F238E27FC236}">
                <a16:creationId xmlns:a16="http://schemas.microsoft.com/office/drawing/2014/main" id="{6E643D72-C775-427C-A76F-20C1F1E6814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38060" y="2415540"/>
            <a:ext cx="3611880" cy="7223760"/>
          </a:xfrm>
          <a:prstGeom prst="rect">
            <a:avLst/>
          </a:prstGeom>
          <a:noFill/>
          <a:ln>
            <a:noFill/>
          </a:ln>
        </p:spPr>
      </p:pic>
      <p:pic>
        <p:nvPicPr>
          <p:cNvPr id="9" name="Picture 8">
            <a:extLst>
              <a:ext uri="{FF2B5EF4-FFF2-40B4-BE49-F238E27FC236}">
                <a16:creationId xmlns:a16="http://schemas.microsoft.com/office/drawing/2014/main" id="{E25CDD29-4921-4DD3-9773-007032275DA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415540"/>
            <a:ext cx="3611880" cy="7223760"/>
          </a:xfrm>
          <a:prstGeom prst="rect">
            <a:avLst/>
          </a:prstGeom>
          <a:noFill/>
          <a:ln>
            <a:noFill/>
          </a:ln>
        </p:spPr>
      </p:pic>
      <p:pic>
        <p:nvPicPr>
          <p:cNvPr id="10" name="Picture 9">
            <a:extLst>
              <a:ext uri="{FF2B5EF4-FFF2-40B4-BE49-F238E27FC236}">
                <a16:creationId xmlns:a16="http://schemas.microsoft.com/office/drawing/2014/main" id="{C1DCBBCE-6979-4962-92B6-5CD06859E8E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1887200" y="2415540"/>
            <a:ext cx="3611880" cy="7223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3D3D"/>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sp>
        <p:nvSpPr>
          <p:cNvPr id="6" name="TextBox 6"/>
          <p:cNvSpPr txBox="1"/>
          <p:nvPr/>
        </p:nvSpPr>
        <p:spPr>
          <a:xfrm>
            <a:off x="885830" y="1121279"/>
            <a:ext cx="16373470" cy="720725"/>
          </a:xfrm>
          <a:prstGeom prst="rect">
            <a:avLst/>
          </a:prstGeom>
        </p:spPr>
        <p:txBody>
          <a:bodyPr lIns="0" tIns="0" rIns="0" bIns="0" rtlCol="0" anchor="t">
            <a:spAutoFit/>
          </a:bodyPr>
          <a:lstStyle/>
          <a:p>
            <a:pPr algn="ctr">
              <a:lnSpc>
                <a:spcPts val="5500"/>
              </a:lnSpc>
            </a:pPr>
            <a:r>
              <a:rPr lang="en-US" sz="5000">
                <a:solidFill>
                  <a:srgbClr val="FFFFFF"/>
                </a:solidFill>
                <a:latin typeface="Glacial Indifference"/>
              </a:rPr>
              <a:t>Tri (3), Pangkalpinang, Bangka Belitung</a:t>
            </a:r>
          </a:p>
        </p:txBody>
      </p:sp>
      <p:pic>
        <p:nvPicPr>
          <p:cNvPr id="7" name="Picture 7"/>
          <p:cNvPicPr>
            <a:picLocks noChangeAspect="1"/>
          </p:cNvPicPr>
          <p:nvPr/>
        </p:nvPicPr>
        <p:blipFill>
          <a:blip r:embed="rId3"/>
          <a:srcRect/>
          <a:stretch>
            <a:fillRect/>
          </a:stretch>
        </p:blipFill>
        <p:spPr>
          <a:xfrm>
            <a:off x="17499545" y="9552243"/>
            <a:ext cx="394907" cy="262793"/>
          </a:xfrm>
          <a:prstGeom prst="rect">
            <a:avLst/>
          </a:prstGeom>
        </p:spPr>
      </p:pic>
      <p:pic>
        <p:nvPicPr>
          <p:cNvPr id="8" name="Picture 7">
            <a:extLst>
              <a:ext uri="{FF2B5EF4-FFF2-40B4-BE49-F238E27FC236}">
                <a16:creationId xmlns:a16="http://schemas.microsoft.com/office/drawing/2014/main" id="{A544205A-689D-48C5-B7DF-3C9084B230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38060" y="2415540"/>
            <a:ext cx="3611880" cy="7223760"/>
          </a:xfrm>
          <a:prstGeom prst="rect">
            <a:avLst/>
          </a:prstGeom>
          <a:noFill/>
          <a:ln>
            <a:noFill/>
          </a:ln>
        </p:spPr>
      </p:pic>
      <p:pic>
        <p:nvPicPr>
          <p:cNvPr id="9" name="Picture 8">
            <a:extLst>
              <a:ext uri="{FF2B5EF4-FFF2-40B4-BE49-F238E27FC236}">
                <a16:creationId xmlns:a16="http://schemas.microsoft.com/office/drawing/2014/main" id="{008AF03E-7C92-4F0D-939B-BB6912F72C3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788920" y="2400300"/>
            <a:ext cx="3611880" cy="7223760"/>
          </a:xfrm>
          <a:prstGeom prst="rect">
            <a:avLst/>
          </a:prstGeom>
          <a:noFill/>
          <a:ln>
            <a:noFill/>
          </a:ln>
        </p:spPr>
      </p:pic>
      <p:pic>
        <p:nvPicPr>
          <p:cNvPr id="10" name="Picture 9">
            <a:extLst>
              <a:ext uri="{FF2B5EF4-FFF2-40B4-BE49-F238E27FC236}">
                <a16:creationId xmlns:a16="http://schemas.microsoft.com/office/drawing/2014/main" id="{DEC818AE-A3EF-43F3-959F-F95A247C4AD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1887200" y="2400300"/>
            <a:ext cx="3611880" cy="72237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48A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sp>
        <p:nvSpPr>
          <p:cNvPr id="6" name="TextBox 6"/>
          <p:cNvSpPr txBox="1"/>
          <p:nvPr/>
        </p:nvSpPr>
        <p:spPr>
          <a:xfrm>
            <a:off x="1831798" y="1426412"/>
            <a:ext cx="5557467" cy="3070225"/>
          </a:xfrm>
          <a:prstGeom prst="rect">
            <a:avLst/>
          </a:prstGeom>
        </p:spPr>
        <p:txBody>
          <a:bodyPr lIns="0" tIns="0" rIns="0" bIns="0" rtlCol="0" anchor="t">
            <a:spAutoFit/>
          </a:bodyPr>
          <a:lstStyle/>
          <a:p>
            <a:pPr>
              <a:lnSpc>
                <a:spcPts val="6050"/>
              </a:lnSpc>
            </a:pPr>
            <a:r>
              <a:rPr lang="en-US" sz="5500">
                <a:solidFill>
                  <a:srgbClr val="FFFFFF"/>
                </a:solidFill>
                <a:latin typeface="Glacial Indifference"/>
              </a:rPr>
              <a:t>Dari hasil Analisis yang telah dilakukan dapat kita ketahui :</a:t>
            </a:r>
          </a:p>
        </p:txBody>
      </p:sp>
      <p:grpSp>
        <p:nvGrpSpPr>
          <p:cNvPr id="7" name="Group 7"/>
          <p:cNvGrpSpPr/>
          <p:nvPr/>
        </p:nvGrpSpPr>
        <p:grpSpPr>
          <a:xfrm>
            <a:off x="8774291" y="1335924"/>
            <a:ext cx="7194395" cy="7572290"/>
            <a:chOff x="0" y="-57150"/>
            <a:chExt cx="9592526" cy="10096385"/>
          </a:xfrm>
        </p:grpSpPr>
        <p:sp>
          <p:nvSpPr>
            <p:cNvPr id="8" name="TextBox 8"/>
            <p:cNvSpPr txBox="1"/>
            <p:nvPr/>
          </p:nvSpPr>
          <p:spPr>
            <a:xfrm>
              <a:off x="0" y="-57150"/>
              <a:ext cx="9592526" cy="2129790"/>
            </a:xfrm>
            <a:prstGeom prst="rect">
              <a:avLst/>
            </a:prstGeom>
          </p:spPr>
          <p:txBody>
            <a:bodyPr lIns="0" tIns="0" rIns="0" bIns="0" rtlCol="0" anchor="t">
              <a:spAutoFit/>
            </a:bodyPr>
            <a:lstStyle/>
            <a:p>
              <a:pPr>
                <a:lnSpc>
                  <a:spcPts val="3300"/>
                </a:lnSpc>
              </a:pPr>
              <a:r>
                <a:rPr lang="en-US" sz="2200" spc="87">
                  <a:solidFill>
                    <a:srgbClr val="FFFFFF"/>
                  </a:solidFill>
                  <a:latin typeface="Open Sauce Light Bold"/>
                </a:rPr>
                <a:t>Pengujian 3 kartu Provider pada lokasi yang sama (Fasilkom Unsri Bukit, Palembang) yaitu Telkomsel lebih unggul daripada provider yang lain.</a:t>
              </a:r>
            </a:p>
          </p:txBody>
        </p:sp>
        <p:sp>
          <p:nvSpPr>
            <p:cNvPr id="9" name="TextBox 9"/>
            <p:cNvSpPr txBox="1"/>
            <p:nvPr/>
          </p:nvSpPr>
          <p:spPr>
            <a:xfrm>
              <a:off x="0" y="3380053"/>
              <a:ext cx="9592526" cy="2129790"/>
            </a:xfrm>
            <a:prstGeom prst="rect">
              <a:avLst/>
            </a:prstGeom>
          </p:spPr>
          <p:txBody>
            <a:bodyPr lIns="0" tIns="0" rIns="0" bIns="0" rtlCol="0" anchor="t">
              <a:spAutoFit/>
            </a:bodyPr>
            <a:lstStyle/>
            <a:p>
              <a:pPr>
                <a:lnSpc>
                  <a:spcPts val="3300"/>
                </a:lnSpc>
              </a:pPr>
              <a:r>
                <a:rPr lang="en-US" sz="2200" spc="87" dirty="0" err="1">
                  <a:solidFill>
                    <a:srgbClr val="FFFFFF"/>
                  </a:solidFill>
                  <a:latin typeface="Open Sauce Light Bold"/>
                </a:rPr>
                <a:t>Pengujian</a:t>
              </a:r>
              <a:r>
                <a:rPr lang="en-US" sz="2200" spc="87" dirty="0">
                  <a:solidFill>
                    <a:srgbClr val="FFFFFF"/>
                  </a:solidFill>
                  <a:latin typeface="Open Sauce Light Bold"/>
                </a:rPr>
                <a:t> Provider yang </a:t>
              </a:r>
              <a:r>
                <a:rPr lang="en-US" sz="2200" spc="87" dirty="0" err="1">
                  <a:solidFill>
                    <a:srgbClr val="FFFFFF"/>
                  </a:solidFill>
                  <a:latin typeface="Open Sauce Light Bold"/>
                </a:rPr>
                <a:t>sama</a:t>
              </a:r>
              <a:r>
                <a:rPr lang="en-US" sz="2200" spc="87" dirty="0">
                  <a:solidFill>
                    <a:srgbClr val="FFFFFF"/>
                  </a:solidFill>
                  <a:latin typeface="Open Sauce Light Bold"/>
                </a:rPr>
                <a:t> (</a:t>
              </a:r>
              <a:r>
                <a:rPr lang="en-US" sz="2200" spc="87" dirty="0" err="1">
                  <a:solidFill>
                    <a:srgbClr val="FFFFFF"/>
                  </a:solidFill>
                  <a:latin typeface="Open Sauce Light Bold"/>
                </a:rPr>
                <a:t>Telkomsel</a:t>
              </a:r>
              <a:r>
                <a:rPr lang="en-US" sz="2200" spc="87" dirty="0">
                  <a:solidFill>
                    <a:srgbClr val="FFFFFF"/>
                  </a:solidFill>
                  <a:latin typeface="Open Sauce Light Bold"/>
                </a:rPr>
                <a:t>) pada </a:t>
              </a:r>
              <a:r>
                <a:rPr lang="en-US" sz="2200" spc="87" dirty="0" err="1">
                  <a:solidFill>
                    <a:srgbClr val="FFFFFF"/>
                  </a:solidFill>
                  <a:latin typeface="Open Sauce Light Bold"/>
                </a:rPr>
                <a:t>lokasi</a:t>
              </a:r>
              <a:r>
                <a:rPr lang="en-US" sz="2200" spc="87" dirty="0">
                  <a:solidFill>
                    <a:srgbClr val="FFFFFF"/>
                  </a:solidFill>
                  <a:latin typeface="Open Sauce Light Bold"/>
                </a:rPr>
                <a:t> yang </a:t>
              </a:r>
              <a:r>
                <a:rPr lang="en-US" sz="2200" spc="87" dirty="0" err="1">
                  <a:solidFill>
                    <a:srgbClr val="FFFFFF"/>
                  </a:solidFill>
                  <a:latin typeface="Open Sauce Light Bold"/>
                </a:rPr>
                <a:t>berbeda</a:t>
              </a:r>
              <a:r>
                <a:rPr lang="en-US" sz="2200" spc="87" dirty="0">
                  <a:solidFill>
                    <a:srgbClr val="FFFFFF"/>
                  </a:solidFill>
                  <a:latin typeface="Open Sauce Light Bold"/>
                </a:rPr>
                <a:t>, </a:t>
              </a:r>
              <a:r>
                <a:rPr lang="en-US" sz="2200" spc="87" dirty="0" err="1">
                  <a:solidFill>
                    <a:srgbClr val="FFFFFF"/>
                  </a:solidFill>
                  <a:latin typeface="Open Sauce Light Bold"/>
                </a:rPr>
                <a:t>yaitu</a:t>
              </a:r>
              <a:r>
                <a:rPr lang="en-US" sz="2200" spc="87" dirty="0">
                  <a:solidFill>
                    <a:srgbClr val="FFFFFF"/>
                  </a:solidFill>
                  <a:latin typeface="Open Sauce Light Bold"/>
                </a:rPr>
                <a:t> </a:t>
              </a:r>
              <a:r>
                <a:rPr lang="en-US" sz="2200" spc="87" dirty="0" err="1">
                  <a:solidFill>
                    <a:srgbClr val="FFFFFF"/>
                  </a:solidFill>
                  <a:latin typeface="Open Sauce Light Bold"/>
                </a:rPr>
                <a:t>kualitas</a:t>
              </a:r>
              <a:r>
                <a:rPr lang="en-US" sz="2200" spc="87" dirty="0">
                  <a:solidFill>
                    <a:srgbClr val="FFFFFF"/>
                  </a:solidFill>
                  <a:latin typeface="Open Sauce Light Bold"/>
                </a:rPr>
                <a:t> </a:t>
              </a:r>
              <a:r>
                <a:rPr lang="en-US" sz="2200" spc="87" dirty="0" err="1">
                  <a:solidFill>
                    <a:srgbClr val="FFFFFF"/>
                  </a:solidFill>
                  <a:latin typeface="Open Sauce Light Bold"/>
                </a:rPr>
                <a:t>sinyal</a:t>
              </a:r>
              <a:r>
                <a:rPr lang="en-US" sz="2200" spc="87" dirty="0">
                  <a:solidFill>
                    <a:srgbClr val="FFFFFF"/>
                  </a:solidFill>
                  <a:latin typeface="Open Sauce Light Bold"/>
                </a:rPr>
                <a:t> </a:t>
              </a:r>
              <a:r>
                <a:rPr lang="en-US" sz="2200" spc="87" dirty="0" err="1">
                  <a:solidFill>
                    <a:srgbClr val="FFFFFF"/>
                  </a:solidFill>
                  <a:latin typeface="Open Sauce Light Bold"/>
                </a:rPr>
                <a:t>Telkomsel</a:t>
              </a:r>
              <a:r>
                <a:rPr lang="en-US" sz="2200" spc="87" dirty="0">
                  <a:solidFill>
                    <a:srgbClr val="FFFFFF"/>
                  </a:solidFill>
                  <a:latin typeface="Open Sauce Light Bold"/>
                </a:rPr>
                <a:t> di Palembang </a:t>
              </a:r>
              <a:r>
                <a:rPr lang="en-US" sz="2200" spc="87" dirty="0" err="1">
                  <a:solidFill>
                    <a:srgbClr val="FFFFFF"/>
                  </a:solidFill>
                  <a:latin typeface="Open Sauce Light Bold"/>
                </a:rPr>
                <a:t>lebih</a:t>
              </a:r>
              <a:r>
                <a:rPr lang="en-US" sz="2200" spc="87" dirty="0">
                  <a:solidFill>
                    <a:srgbClr val="FFFFFF"/>
                  </a:solidFill>
                  <a:latin typeface="Open Sauce Light Bold"/>
                </a:rPr>
                <a:t> </a:t>
              </a:r>
              <a:r>
                <a:rPr lang="en-US" sz="2200" spc="87" dirty="0" err="1">
                  <a:solidFill>
                    <a:srgbClr val="FFFFFF"/>
                  </a:solidFill>
                  <a:latin typeface="Open Sauce Light Bold"/>
                </a:rPr>
                <a:t>baik</a:t>
              </a:r>
              <a:r>
                <a:rPr lang="en-US" sz="2200" spc="87" dirty="0">
                  <a:solidFill>
                    <a:srgbClr val="FFFFFF"/>
                  </a:solidFill>
                  <a:latin typeface="Open Sauce Light Bold"/>
                </a:rPr>
                <a:t> </a:t>
              </a:r>
              <a:r>
                <a:rPr lang="en-US" sz="2200" spc="87" dirty="0" err="1">
                  <a:solidFill>
                    <a:srgbClr val="FFFFFF"/>
                  </a:solidFill>
                  <a:latin typeface="Open Sauce Light Bold"/>
                </a:rPr>
                <a:t>daripada</a:t>
              </a:r>
              <a:r>
                <a:rPr lang="en-US" sz="2200" spc="87" dirty="0">
                  <a:solidFill>
                    <a:srgbClr val="FFFFFF"/>
                  </a:solidFill>
                  <a:latin typeface="Open Sauce Light Bold"/>
                </a:rPr>
                <a:t> di </a:t>
              </a:r>
              <a:r>
                <a:rPr lang="en-US" sz="2200" spc="87" dirty="0" err="1">
                  <a:solidFill>
                    <a:srgbClr val="FFFFFF"/>
                  </a:solidFill>
                  <a:latin typeface="Open Sauce Light Bold"/>
                </a:rPr>
                <a:t>Buay</a:t>
              </a:r>
              <a:r>
                <a:rPr lang="en-US" sz="2200" spc="87" dirty="0">
                  <a:solidFill>
                    <a:srgbClr val="FFFFFF"/>
                  </a:solidFill>
                  <a:latin typeface="Open Sauce Light Bold"/>
                </a:rPr>
                <a:t> Madang, OKU Timur.</a:t>
              </a:r>
            </a:p>
          </p:txBody>
        </p:sp>
        <p:sp>
          <p:nvSpPr>
            <p:cNvPr id="10" name="TextBox 10"/>
            <p:cNvSpPr txBox="1"/>
            <p:nvPr/>
          </p:nvSpPr>
          <p:spPr>
            <a:xfrm>
              <a:off x="0" y="6817245"/>
              <a:ext cx="9592526" cy="3221990"/>
            </a:xfrm>
            <a:prstGeom prst="rect">
              <a:avLst/>
            </a:prstGeom>
          </p:spPr>
          <p:txBody>
            <a:bodyPr lIns="0" tIns="0" rIns="0" bIns="0" rtlCol="0" anchor="t">
              <a:spAutoFit/>
            </a:bodyPr>
            <a:lstStyle/>
            <a:p>
              <a:pPr>
                <a:lnSpc>
                  <a:spcPts val="3300"/>
                </a:lnSpc>
              </a:pPr>
              <a:r>
                <a:rPr lang="en-US" sz="2200" spc="87">
                  <a:solidFill>
                    <a:srgbClr val="FFFFFF"/>
                  </a:solidFill>
                  <a:latin typeface="Open Sauce Light Bold"/>
                </a:rPr>
                <a:t>Pengujian Provider yang sama (3/Tri) pada lokasi yang berbeda, yaitu kualitas sinyal 3(Tri) di Pangkalpinang lebih baik daripada di Lemabang Palembang, walaupun jarak BTS ke user itu kurang lebih sama pada daerah Lemabang dan Pangkalpinang.</a:t>
              </a:r>
            </a:p>
          </p:txBody>
        </p:sp>
        <p:sp>
          <p:nvSpPr>
            <p:cNvPr id="11" name="AutoShape 11"/>
            <p:cNvSpPr/>
            <p:nvPr/>
          </p:nvSpPr>
          <p:spPr>
            <a:xfrm rot="-5400000">
              <a:off x="4789908" y="-2041342"/>
              <a:ext cx="12710" cy="9592526"/>
            </a:xfrm>
            <a:prstGeom prst="rect">
              <a:avLst/>
            </a:prstGeom>
            <a:solidFill>
              <a:srgbClr val="FFFFFF"/>
            </a:solidFill>
          </p:spPr>
        </p:sp>
        <p:sp>
          <p:nvSpPr>
            <p:cNvPr id="12" name="AutoShape 12"/>
            <p:cNvSpPr/>
            <p:nvPr/>
          </p:nvSpPr>
          <p:spPr>
            <a:xfrm rot="-5400000">
              <a:off x="4789913" y="1395856"/>
              <a:ext cx="12700" cy="9592526"/>
            </a:xfrm>
            <a:prstGeom prst="rect">
              <a:avLst/>
            </a:prstGeom>
            <a:solidFill>
              <a:srgbClr val="FFFFFF"/>
            </a:solidFill>
          </p:spPr>
        </p:sp>
      </p:grpSp>
      <p:pic>
        <p:nvPicPr>
          <p:cNvPr id="13" name="Picture 13"/>
          <p:cNvPicPr>
            <a:picLocks noChangeAspect="1"/>
          </p:cNvPicPr>
          <p:nvPr/>
        </p:nvPicPr>
        <p:blipFill>
          <a:blip r:embed="rId3"/>
          <a:srcRect/>
          <a:stretch>
            <a:fillRect/>
          </a:stretch>
        </p:blipFill>
        <p:spPr>
          <a:xfrm>
            <a:off x="17499545" y="9552243"/>
            <a:ext cx="394907" cy="262793"/>
          </a:xfrm>
          <a:prstGeom prst="rect">
            <a:avLst/>
          </a:prstGeom>
        </p:spPr>
      </p:pic>
      <p:pic>
        <p:nvPicPr>
          <p:cNvPr id="14" name="Picture 14"/>
          <p:cNvPicPr>
            <a:picLocks noChangeAspect="1"/>
          </p:cNvPicPr>
          <p:nvPr/>
        </p:nvPicPr>
        <p:blipFill>
          <a:blip r:embed="rId4"/>
          <a:srcRect/>
          <a:stretch>
            <a:fillRect/>
          </a:stretch>
        </p:blipFill>
        <p:spPr>
          <a:xfrm>
            <a:off x="1831798" y="4827511"/>
            <a:ext cx="4043831" cy="48561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sp>
        <p:nvSpPr>
          <p:cNvPr id="7" name="TextBox 7"/>
          <p:cNvSpPr txBox="1"/>
          <p:nvPr/>
        </p:nvSpPr>
        <p:spPr>
          <a:xfrm>
            <a:off x="1028700" y="1494908"/>
            <a:ext cx="16230600" cy="2829557"/>
          </a:xfrm>
          <a:prstGeom prst="rect">
            <a:avLst/>
          </a:prstGeom>
        </p:spPr>
        <p:txBody>
          <a:bodyPr lIns="0" tIns="0" rIns="0" bIns="0" rtlCol="0" anchor="t">
            <a:spAutoFit/>
          </a:bodyPr>
          <a:lstStyle/>
          <a:p>
            <a:pPr algn="just">
              <a:lnSpc>
                <a:spcPts val="4500"/>
              </a:lnSpc>
            </a:pPr>
            <a:r>
              <a:rPr lang="en-US" sz="3000" b="1" spc="120" dirty="0" err="1">
                <a:solidFill>
                  <a:srgbClr val="000000"/>
                </a:solidFill>
                <a:latin typeface="Open Sauce Light"/>
              </a:rPr>
              <a:t>Dilihat</a:t>
            </a:r>
            <a:r>
              <a:rPr lang="en-US" sz="3000" b="1" spc="120" dirty="0">
                <a:solidFill>
                  <a:srgbClr val="000000"/>
                </a:solidFill>
                <a:latin typeface="Open Sauce Light"/>
              </a:rPr>
              <a:t> </a:t>
            </a:r>
            <a:r>
              <a:rPr lang="en-US" sz="3000" b="1" spc="120" dirty="0" err="1">
                <a:solidFill>
                  <a:srgbClr val="000000"/>
                </a:solidFill>
                <a:latin typeface="Open Sauce Light"/>
              </a:rPr>
              <a:t>dari</a:t>
            </a:r>
            <a:r>
              <a:rPr lang="en-US" sz="3000" b="1" spc="120" dirty="0">
                <a:solidFill>
                  <a:srgbClr val="000000"/>
                </a:solidFill>
                <a:latin typeface="Open Sauce Light"/>
              </a:rPr>
              <a:t> </a:t>
            </a:r>
            <a:r>
              <a:rPr lang="en-US" sz="3000" b="1" spc="120" dirty="0" err="1">
                <a:solidFill>
                  <a:srgbClr val="000000"/>
                </a:solidFill>
                <a:latin typeface="Open Sauce Light"/>
              </a:rPr>
              <a:t>hasil</a:t>
            </a:r>
            <a:r>
              <a:rPr lang="en-US" sz="3000" b="1" spc="120" dirty="0">
                <a:solidFill>
                  <a:srgbClr val="000000"/>
                </a:solidFill>
                <a:latin typeface="Open Sauce Light"/>
              </a:rPr>
              <a:t> </a:t>
            </a:r>
            <a:r>
              <a:rPr lang="en-US" sz="3000" b="1" spc="120" dirty="0" err="1">
                <a:solidFill>
                  <a:srgbClr val="000000"/>
                </a:solidFill>
                <a:latin typeface="Open Sauce Light"/>
              </a:rPr>
              <a:t>pengujian</a:t>
            </a:r>
            <a:r>
              <a:rPr lang="en-US" sz="3000" b="1" spc="120" dirty="0">
                <a:solidFill>
                  <a:srgbClr val="000000"/>
                </a:solidFill>
                <a:latin typeface="Open Sauce Light"/>
              </a:rPr>
              <a:t> </a:t>
            </a:r>
            <a:r>
              <a:rPr lang="en-US" sz="3000" b="1" spc="120" dirty="0" err="1">
                <a:solidFill>
                  <a:srgbClr val="000000"/>
                </a:solidFill>
                <a:latin typeface="Open Sauce Light"/>
              </a:rPr>
              <a:t>Telkomsel</a:t>
            </a:r>
            <a:r>
              <a:rPr lang="en-US" sz="3000" b="1" spc="120" dirty="0">
                <a:solidFill>
                  <a:srgbClr val="000000"/>
                </a:solidFill>
                <a:latin typeface="Open Sauce Light"/>
              </a:rPr>
              <a:t>, di </a:t>
            </a:r>
            <a:r>
              <a:rPr lang="en-US" sz="3000" b="1" spc="120" dirty="0" err="1">
                <a:solidFill>
                  <a:srgbClr val="000000"/>
                </a:solidFill>
                <a:latin typeface="Open Sauce Light"/>
              </a:rPr>
              <a:t>daerah</a:t>
            </a:r>
            <a:r>
              <a:rPr lang="en-US" sz="3000" b="1" spc="120" dirty="0">
                <a:solidFill>
                  <a:srgbClr val="000000"/>
                </a:solidFill>
                <a:latin typeface="Open Sauce Light"/>
              </a:rPr>
              <a:t> </a:t>
            </a:r>
            <a:r>
              <a:rPr lang="en-US" sz="3000" b="1" spc="120" dirty="0" err="1">
                <a:solidFill>
                  <a:srgbClr val="000000"/>
                </a:solidFill>
                <a:latin typeface="Open Sauce Light"/>
              </a:rPr>
              <a:t>perkotaan</a:t>
            </a:r>
            <a:r>
              <a:rPr lang="en-US" sz="3000" b="1" spc="120" dirty="0">
                <a:solidFill>
                  <a:srgbClr val="000000"/>
                </a:solidFill>
                <a:latin typeface="Open Sauce Light"/>
              </a:rPr>
              <a:t>, provider </a:t>
            </a:r>
            <a:r>
              <a:rPr lang="en-US" sz="3000" b="1" spc="120" dirty="0" err="1">
                <a:solidFill>
                  <a:srgbClr val="000000"/>
                </a:solidFill>
                <a:latin typeface="Open Sauce Light"/>
              </a:rPr>
              <a:t>ini</a:t>
            </a:r>
            <a:r>
              <a:rPr lang="en-US" sz="3000" b="1" spc="120" dirty="0">
                <a:solidFill>
                  <a:srgbClr val="000000"/>
                </a:solidFill>
                <a:latin typeface="Open Sauce Light"/>
              </a:rPr>
              <a:t> </a:t>
            </a:r>
            <a:r>
              <a:rPr lang="en-US" sz="3000" b="1" spc="120" dirty="0" err="1">
                <a:solidFill>
                  <a:srgbClr val="000000"/>
                </a:solidFill>
                <a:latin typeface="Open Sauce Light"/>
              </a:rPr>
              <a:t>memiliki</a:t>
            </a:r>
            <a:r>
              <a:rPr lang="en-US" sz="3000" b="1" spc="120" dirty="0">
                <a:solidFill>
                  <a:srgbClr val="000000"/>
                </a:solidFill>
                <a:latin typeface="Open Sauce Light"/>
              </a:rPr>
              <a:t> </a:t>
            </a:r>
            <a:r>
              <a:rPr lang="en-US" sz="3000" b="1" spc="120" dirty="0" err="1">
                <a:solidFill>
                  <a:srgbClr val="000000"/>
                </a:solidFill>
                <a:latin typeface="Open Sauce Light"/>
              </a:rPr>
              <a:t>kualitas</a:t>
            </a:r>
            <a:r>
              <a:rPr lang="en-US" sz="3000" b="1" spc="120" dirty="0">
                <a:solidFill>
                  <a:srgbClr val="000000"/>
                </a:solidFill>
                <a:latin typeface="Open Sauce Light"/>
              </a:rPr>
              <a:t> yang </a:t>
            </a:r>
            <a:r>
              <a:rPr lang="en-US" sz="3000" b="1" spc="120" dirty="0" err="1">
                <a:solidFill>
                  <a:srgbClr val="000000"/>
                </a:solidFill>
                <a:latin typeface="Open Sauce Light"/>
              </a:rPr>
              <a:t>cukup</a:t>
            </a:r>
            <a:r>
              <a:rPr lang="en-US" sz="3000" b="1" spc="120" dirty="0">
                <a:solidFill>
                  <a:srgbClr val="000000"/>
                </a:solidFill>
                <a:latin typeface="Open Sauce Light"/>
              </a:rPr>
              <a:t> </a:t>
            </a:r>
            <a:r>
              <a:rPr lang="en-US" sz="3000" b="1" spc="120" dirty="0" err="1">
                <a:solidFill>
                  <a:srgbClr val="000000"/>
                </a:solidFill>
                <a:latin typeface="Open Sauce Light"/>
              </a:rPr>
              <a:t>unggul</a:t>
            </a:r>
            <a:r>
              <a:rPr lang="en-US" sz="3000" b="1" spc="120" dirty="0">
                <a:solidFill>
                  <a:srgbClr val="000000"/>
                </a:solidFill>
                <a:latin typeface="Open Sauce Light"/>
              </a:rPr>
              <a:t> </a:t>
            </a:r>
            <a:r>
              <a:rPr lang="en-US" sz="3000" b="1" spc="120" dirty="0" err="1">
                <a:solidFill>
                  <a:srgbClr val="000000"/>
                </a:solidFill>
                <a:latin typeface="Open Sauce Light"/>
              </a:rPr>
              <a:t>dari</a:t>
            </a:r>
            <a:r>
              <a:rPr lang="en-US" sz="3000" b="1" spc="120" dirty="0">
                <a:solidFill>
                  <a:srgbClr val="000000"/>
                </a:solidFill>
                <a:latin typeface="Open Sauce Light"/>
              </a:rPr>
              <a:t> provider lain. Akan </a:t>
            </a:r>
            <a:r>
              <a:rPr lang="en-US" sz="3000" b="1" spc="120" dirty="0" err="1">
                <a:solidFill>
                  <a:srgbClr val="000000"/>
                </a:solidFill>
                <a:latin typeface="Open Sauce Light"/>
              </a:rPr>
              <a:t>tetapi</a:t>
            </a:r>
            <a:r>
              <a:rPr lang="en-US" sz="3000" b="1" spc="120" dirty="0">
                <a:solidFill>
                  <a:srgbClr val="000000"/>
                </a:solidFill>
                <a:latin typeface="Open Sauce Light"/>
              </a:rPr>
              <a:t> pada </a:t>
            </a:r>
            <a:r>
              <a:rPr lang="en-US" sz="3000" b="1" spc="120" dirty="0" err="1">
                <a:solidFill>
                  <a:srgbClr val="000000"/>
                </a:solidFill>
                <a:latin typeface="Open Sauce Light"/>
              </a:rPr>
              <a:t>daerah</a:t>
            </a:r>
            <a:r>
              <a:rPr lang="en-US" sz="3000" b="1" spc="120" dirty="0">
                <a:solidFill>
                  <a:srgbClr val="000000"/>
                </a:solidFill>
                <a:latin typeface="Open Sauce Light"/>
              </a:rPr>
              <a:t> OKU Timur </a:t>
            </a:r>
            <a:r>
              <a:rPr lang="en-US" sz="3000" b="1" spc="120" dirty="0" err="1">
                <a:solidFill>
                  <a:srgbClr val="000000"/>
                </a:solidFill>
                <a:latin typeface="Open Sauce Light"/>
              </a:rPr>
              <a:t>tingkat</a:t>
            </a:r>
            <a:r>
              <a:rPr lang="en-US" sz="3000" b="1" spc="120" dirty="0">
                <a:solidFill>
                  <a:srgbClr val="000000"/>
                </a:solidFill>
                <a:latin typeface="Open Sauce Light"/>
              </a:rPr>
              <a:t> </a:t>
            </a:r>
            <a:r>
              <a:rPr lang="en-US" sz="3000" b="1" spc="120" dirty="0" err="1">
                <a:solidFill>
                  <a:srgbClr val="000000"/>
                </a:solidFill>
                <a:latin typeface="Open Sauce Light"/>
              </a:rPr>
              <a:t>kualitas</a:t>
            </a:r>
            <a:r>
              <a:rPr lang="en-US" sz="3000" b="1" spc="120" dirty="0">
                <a:solidFill>
                  <a:srgbClr val="000000"/>
                </a:solidFill>
                <a:latin typeface="Open Sauce Light"/>
              </a:rPr>
              <a:t> </a:t>
            </a:r>
            <a:r>
              <a:rPr lang="en-US" sz="3000" b="1" spc="120" dirty="0" err="1">
                <a:solidFill>
                  <a:srgbClr val="000000"/>
                </a:solidFill>
                <a:latin typeface="Open Sauce Light"/>
              </a:rPr>
              <a:t>Telkomsel</a:t>
            </a:r>
            <a:r>
              <a:rPr lang="en-US" sz="3000" b="1" spc="120" dirty="0">
                <a:solidFill>
                  <a:srgbClr val="000000"/>
                </a:solidFill>
                <a:latin typeface="Open Sauce Light"/>
              </a:rPr>
              <a:t> </a:t>
            </a:r>
            <a:r>
              <a:rPr lang="en-US" sz="3000" b="1" spc="120" dirty="0" err="1">
                <a:solidFill>
                  <a:srgbClr val="000000"/>
                </a:solidFill>
                <a:latin typeface="Open Sauce Light"/>
              </a:rPr>
              <a:t>tidak</a:t>
            </a:r>
            <a:r>
              <a:rPr lang="en-US" sz="3000" b="1" spc="120" dirty="0">
                <a:solidFill>
                  <a:srgbClr val="000000"/>
                </a:solidFill>
                <a:latin typeface="Open Sauce Light"/>
              </a:rPr>
              <a:t> </a:t>
            </a:r>
            <a:r>
              <a:rPr lang="en-US" sz="3000" b="1" spc="120" dirty="0" err="1">
                <a:solidFill>
                  <a:srgbClr val="000000"/>
                </a:solidFill>
                <a:latin typeface="Open Sauce Light"/>
              </a:rPr>
              <a:t>sebagus</a:t>
            </a:r>
            <a:r>
              <a:rPr lang="en-US" sz="3000" b="1" spc="120" dirty="0">
                <a:solidFill>
                  <a:srgbClr val="000000"/>
                </a:solidFill>
                <a:latin typeface="Open Sauce Light"/>
              </a:rPr>
              <a:t> di Palembang. </a:t>
            </a:r>
            <a:r>
              <a:rPr lang="en-US" sz="3000" b="1" spc="120" dirty="0" err="1">
                <a:solidFill>
                  <a:srgbClr val="000000"/>
                </a:solidFill>
                <a:latin typeface="Open Sauce Light"/>
              </a:rPr>
              <a:t>Ini</a:t>
            </a:r>
            <a:r>
              <a:rPr lang="en-US" sz="3000" b="1" spc="120" dirty="0">
                <a:solidFill>
                  <a:srgbClr val="000000"/>
                </a:solidFill>
                <a:latin typeface="Open Sauce Light"/>
              </a:rPr>
              <a:t> </a:t>
            </a:r>
            <a:r>
              <a:rPr lang="en-US" sz="3000" b="1" spc="120" dirty="0" err="1">
                <a:solidFill>
                  <a:srgbClr val="000000"/>
                </a:solidFill>
                <a:latin typeface="Open Sauce Light"/>
              </a:rPr>
              <a:t>disebabkan</a:t>
            </a:r>
            <a:r>
              <a:rPr lang="en-US" sz="3000" b="1" spc="120" dirty="0">
                <a:solidFill>
                  <a:srgbClr val="000000"/>
                </a:solidFill>
                <a:latin typeface="Open Sauce Light"/>
              </a:rPr>
              <a:t> </a:t>
            </a:r>
            <a:r>
              <a:rPr lang="en-US" sz="3000" b="1" spc="120" dirty="0" err="1">
                <a:solidFill>
                  <a:srgbClr val="000000"/>
                </a:solidFill>
                <a:latin typeface="Open Sauce Light"/>
              </a:rPr>
              <a:t>karena</a:t>
            </a:r>
            <a:r>
              <a:rPr lang="en-US" sz="3000" b="1" spc="120" dirty="0">
                <a:solidFill>
                  <a:srgbClr val="000000"/>
                </a:solidFill>
                <a:latin typeface="Open Sauce Light"/>
              </a:rPr>
              <a:t> </a:t>
            </a:r>
            <a:r>
              <a:rPr lang="en-US" sz="3000" b="1" spc="120" dirty="0" err="1">
                <a:solidFill>
                  <a:srgbClr val="000000"/>
                </a:solidFill>
                <a:latin typeface="Open Sauce Light"/>
              </a:rPr>
              <a:t>daerah</a:t>
            </a:r>
            <a:r>
              <a:rPr lang="en-US" sz="3000" b="1" spc="120" dirty="0">
                <a:solidFill>
                  <a:srgbClr val="000000"/>
                </a:solidFill>
                <a:latin typeface="Open Sauce Light"/>
              </a:rPr>
              <a:t> </a:t>
            </a:r>
            <a:r>
              <a:rPr lang="en-US" sz="3000" b="1" spc="120" dirty="0" err="1">
                <a:solidFill>
                  <a:srgbClr val="000000"/>
                </a:solidFill>
                <a:latin typeface="Open Sauce Light"/>
              </a:rPr>
              <a:t>kecil</a:t>
            </a:r>
            <a:r>
              <a:rPr lang="en-US" sz="3000" b="1" spc="120" dirty="0">
                <a:solidFill>
                  <a:srgbClr val="000000"/>
                </a:solidFill>
                <a:latin typeface="Open Sauce Light"/>
              </a:rPr>
              <a:t> </a:t>
            </a:r>
            <a:r>
              <a:rPr lang="en-US" sz="3000" b="1" spc="120" dirty="0" err="1">
                <a:solidFill>
                  <a:srgbClr val="000000"/>
                </a:solidFill>
                <a:latin typeface="Open Sauce Light"/>
              </a:rPr>
              <a:t>masih</a:t>
            </a:r>
            <a:r>
              <a:rPr lang="en-US" sz="3000" b="1" spc="120" dirty="0">
                <a:solidFill>
                  <a:srgbClr val="000000"/>
                </a:solidFill>
                <a:latin typeface="Open Sauce Light"/>
              </a:rPr>
              <a:t> </a:t>
            </a:r>
            <a:r>
              <a:rPr lang="en-US" sz="3000" b="1" spc="120" dirty="0" err="1">
                <a:solidFill>
                  <a:srgbClr val="000000"/>
                </a:solidFill>
                <a:latin typeface="Open Sauce Light"/>
              </a:rPr>
              <a:t>sedikit</a:t>
            </a:r>
            <a:r>
              <a:rPr lang="en-US" sz="3000" b="1" spc="120" dirty="0">
                <a:solidFill>
                  <a:srgbClr val="000000"/>
                </a:solidFill>
                <a:latin typeface="Open Sauce Light"/>
              </a:rPr>
              <a:t> </a:t>
            </a:r>
            <a:r>
              <a:rPr lang="en-US" sz="3000" b="1" spc="120" dirty="0" err="1">
                <a:solidFill>
                  <a:srgbClr val="000000"/>
                </a:solidFill>
                <a:latin typeface="Open Sauce Light"/>
              </a:rPr>
              <a:t>memiliki</a:t>
            </a:r>
            <a:r>
              <a:rPr lang="en-US" sz="3000" b="1" spc="120" dirty="0">
                <a:solidFill>
                  <a:srgbClr val="000000"/>
                </a:solidFill>
                <a:latin typeface="Open Sauce Light"/>
              </a:rPr>
              <a:t> Tower yang </a:t>
            </a:r>
            <a:r>
              <a:rPr lang="en-US" sz="3000" b="1" spc="120" dirty="0" err="1">
                <a:solidFill>
                  <a:srgbClr val="000000"/>
                </a:solidFill>
                <a:latin typeface="Open Sauce Light"/>
              </a:rPr>
              <a:t>menyebakan</a:t>
            </a:r>
            <a:r>
              <a:rPr lang="en-US" sz="3000" b="1" spc="120" dirty="0">
                <a:solidFill>
                  <a:srgbClr val="000000"/>
                </a:solidFill>
                <a:latin typeface="Open Sauce Light"/>
              </a:rPr>
              <a:t> </a:t>
            </a:r>
            <a:r>
              <a:rPr lang="en-US" sz="3000" b="1" spc="120" dirty="0" err="1">
                <a:solidFill>
                  <a:srgbClr val="000000"/>
                </a:solidFill>
                <a:latin typeface="Open Sauce Light"/>
              </a:rPr>
              <a:t>cukup</a:t>
            </a:r>
            <a:r>
              <a:rPr lang="en-US" sz="3000" b="1" spc="120" dirty="0">
                <a:solidFill>
                  <a:srgbClr val="000000"/>
                </a:solidFill>
                <a:latin typeface="Open Sauce Light"/>
              </a:rPr>
              <a:t> </a:t>
            </a:r>
            <a:r>
              <a:rPr lang="en-US" sz="3000" b="1" spc="120" dirty="0" err="1">
                <a:solidFill>
                  <a:srgbClr val="000000"/>
                </a:solidFill>
                <a:latin typeface="Open Sauce Light"/>
              </a:rPr>
              <a:t>susah</a:t>
            </a:r>
            <a:r>
              <a:rPr lang="en-US" sz="3000" b="1" spc="120" dirty="0">
                <a:solidFill>
                  <a:srgbClr val="000000"/>
                </a:solidFill>
                <a:latin typeface="Open Sauce Light"/>
              </a:rPr>
              <a:t> </a:t>
            </a:r>
            <a:r>
              <a:rPr lang="en-US" sz="3000" b="1" spc="120" dirty="0" err="1">
                <a:solidFill>
                  <a:srgbClr val="000000"/>
                </a:solidFill>
                <a:latin typeface="Open Sauce Light"/>
              </a:rPr>
              <a:t>untuk</a:t>
            </a:r>
            <a:r>
              <a:rPr lang="en-US" sz="3000" b="1" spc="120" dirty="0">
                <a:solidFill>
                  <a:srgbClr val="000000"/>
                </a:solidFill>
                <a:latin typeface="Open Sauce Light"/>
              </a:rPr>
              <a:t> </a:t>
            </a:r>
            <a:r>
              <a:rPr lang="en-US" sz="3000" b="1" spc="120" dirty="0" err="1">
                <a:solidFill>
                  <a:srgbClr val="000000"/>
                </a:solidFill>
                <a:latin typeface="Open Sauce Light"/>
              </a:rPr>
              <a:t>mendapatkan</a:t>
            </a:r>
            <a:r>
              <a:rPr lang="en-US" sz="3000" b="1" spc="120" dirty="0">
                <a:solidFill>
                  <a:srgbClr val="000000"/>
                </a:solidFill>
                <a:latin typeface="Open Sauce Light"/>
              </a:rPr>
              <a:t> </a:t>
            </a:r>
            <a:r>
              <a:rPr lang="en-US" sz="3000" b="1" spc="120" dirty="0" err="1">
                <a:solidFill>
                  <a:srgbClr val="000000"/>
                </a:solidFill>
                <a:latin typeface="Open Sauce Light"/>
              </a:rPr>
              <a:t>sinyal</a:t>
            </a:r>
            <a:r>
              <a:rPr lang="en-US" sz="3000" b="1" spc="120" dirty="0">
                <a:solidFill>
                  <a:srgbClr val="000000"/>
                </a:solidFill>
                <a:latin typeface="Open Sauce Light"/>
              </a:rPr>
              <a:t>.</a:t>
            </a:r>
          </a:p>
        </p:txBody>
      </p:sp>
      <p:pic>
        <p:nvPicPr>
          <p:cNvPr id="8" name="Picture 8"/>
          <p:cNvPicPr>
            <a:picLocks noChangeAspect="1"/>
          </p:cNvPicPr>
          <p:nvPr/>
        </p:nvPicPr>
        <p:blipFill>
          <a:blip r:embed="rId4"/>
          <a:srcRect/>
          <a:stretch>
            <a:fillRect/>
          </a:stretch>
        </p:blipFill>
        <p:spPr>
          <a:xfrm>
            <a:off x="0" y="8068201"/>
            <a:ext cx="2602003" cy="2218799"/>
          </a:xfrm>
          <a:prstGeom prst="rect">
            <a:avLst/>
          </a:prstGeom>
        </p:spPr>
      </p:pic>
      <p:pic>
        <p:nvPicPr>
          <p:cNvPr id="9" name="Picture 9"/>
          <p:cNvPicPr>
            <a:picLocks noChangeAspect="1"/>
          </p:cNvPicPr>
          <p:nvPr/>
        </p:nvPicPr>
        <p:blipFill>
          <a:blip r:embed="rId5"/>
          <a:srcRect/>
          <a:stretch>
            <a:fillRect/>
          </a:stretch>
        </p:blipFill>
        <p:spPr>
          <a:xfrm>
            <a:off x="14495845" y="8077726"/>
            <a:ext cx="3801680" cy="2218799"/>
          </a:xfrm>
          <a:prstGeom prst="rect">
            <a:avLst/>
          </a:prstGeom>
        </p:spPr>
      </p:pic>
      <p:sp>
        <p:nvSpPr>
          <p:cNvPr id="10" name="TextBox 10"/>
          <p:cNvSpPr txBox="1"/>
          <p:nvPr/>
        </p:nvSpPr>
        <p:spPr>
          <a:xfrm>
            <a:off x="1028700" y="4944801"/>
            <a:ext cx="16230600" cy="2252476"/>
          </a:xfrm>
          <a:prstGeom prst="rect">
            <a:avLst/>
          </a:prstGeom>
        </p:spPr>
        <p:txBody>
          <a:bodyPr lIns="0" tIns="0" rIns="0" bIns="0" rtlCol="0" anchor="t">
            <a:spAutoFit/>
          </a:bodyPr>
          <a:lstStyle/>
          <a:p>
            <a:pPr algn="just">
              <a:lnSpc>
                <a:spcPts val="4500"/>
              </a:lnSpc>
            </a:pPr>
            <a:r>
              <a:rPr lang="en-US" sz="3000" b="1" spc="120" dirty="0" err="1">
                <a:solidFill>
                  <a:srgbClr val="000000"/>
                </a:solidFill>
                <a:latin typeface="Open Sauce Light"/>
              </a:rPr>
              <a:t>Walaupun</a:t>
            </a:r>
            <a:r>
              <a:rPr lang="en-US" sz="3000" b="1" spc="120" dirty="0">
                <a:solidFill>
                  <a:srgbClr val="000000"/>
                </a:solidFill>
                <a:latin typeface="Open Sauce Light"/>
              </a:rPr>
              <a:t> di </a:t>
            </a:r>
            <a:r>
              <a:rPr lang="en-US" sz="3000" b="1" spc="120" dirty="0" err="1">
                <a:solidFill>
                  <a:srgbClr val="000000"/>
                </a:solidFill>
                <a:latin typeface="Open Sauce Light"/>
              </a:rPr>
              <a:t>daerah</a:t>
            </a:r>
            <a:r>
              <a:rPr lang="en-US" sz="3000" b="1" spc="120" dirty="0">
                <a:solidFill>
                  <a:srgbClr val="000000"/>
                </a:solidFill>
                <a:latin typeface="Open Sauce Light"/>
              </a:rPr>
              <a:t> </a:t>
            </a:r>
            <a:r>
              <a:rPr lang="en-US" sz="3000" b="1" spc="120" dirty="0" err="1">
                <a:solidFill>
                  <a:srgbClr val="000000"/>
                </a:solidFill>
                <a:latin typeface="Open Sauce Light"/>
              </a:rPr>
              <a:t>perkotaan</a:t>
            </a:r>
            <a:r>
              <a:rPr lang="en-US" sz="3000" b="1" spc="120" dirty="0">
                <a:solidFill>
                  <a:srgbClr val="000000"/>
                </a:solidFill>
                <a:latin typeface="Open Sauce Light"/>
              </a:rPr>
              <a:t>, </a:t>
            </a:r>
            <a:r>
              <a:rPr lang="en-US" sz="3000" b="1" spc="120" dirty="0" err="1">
                <a:solidFill>
                  <a:srgbClr val="000000"/>
                </a:solidFill>
                <a:latin typeface="Open Sauce Light"/>
              </a:rPr>
              <a:t>Indosat</a:t>
            </a:r>
            <a:r>
              <a:rPr lang="en-US" sz="3000" b="1" spc="120" dirty="0">
                <a:solidFill>
                  <a:srgbClr val="000000"/>
                </a:solidFill>
                <a:latin typeface="Open Sauce Light"/>
              </a:rPr>
              <a:t> </a:t>
            </a:r>
            <a:r>
              <a:rPr lang="en-US" sz="3000" b="1" spc="120" dirty="0" err="1">
                <a:solidFill>
                  <a:srgbClr val="000000"/>
                </a:solidFill>
                <a:latin typeface="Open Sauce Light"/>
              </a:rPr>
              <a:t>memiliki</a:t>
            </a:r>
            <a:r>
              <a:rPr lang="en-US" sz="3000" b="1" spc="120" dirty="0">
                <a:solidFill>
                  <a:srgbClr val="000000"/>
                </a:solidFill>
                <a:latin typeface="Open Sauce Light"/>
              </a:rPr>
              <a:t> </a:t>
            </a:r>
            <a:r>
              <a:rPr lang="en-US" sz="3000" b="1" spc="120" dirty="0" err="1">
                <a:solidFill>
                  <a:srgbClr val="000000"/>
                </a:solidFill>
                <a:latin typeface="Open Sauce Light"/>
              </a:rPr>
              <a:t>kualitas</a:t>
            </a:r>
            <a:r>
              <a:rPr lang="en-US" sz="3000" b="1" spc="120" dirty="0">
                <a:solidFill>
                  <a:srgbClr val="000000"/>
                </a:solidFill>
                <a:latin typeface="Open Sauce Light"/>
              </a:rPr>
              <a:t> yang </a:t>
            </a:r>
            <a:r>
              <a:rPr lang="en-US" sz="3000" b="1" spc="120" dirty="0" err="1">
                <a:solidFill>
                  <a:srgbClr val="000000"/>
                </a:solidFill>
                <a:latin typeface="Open Sauce Light"/>
              </a:rPr>
              <a:t>buruk</a:t>
            </a:r>
            <a:r>
              <a:rPr lang="en-US" sz="3000" b="1" spc="120" dirty="0">
                <a:solidFill>
                  <a:srgbClr val="000000"/>
                </a:solidFill>
                <a:latin typeface="Open Sauce Light"/>
              </a:rPr>
              <a:t> </a:t>
            </a:r>
            <a:r>
              <a:rPr lang="en-US" sz="3000" b="1" spc="120" dirty="0" err="1">
                <a:solidFill>
                  <a:srgbClr val="000000"/>
                </a:solidFill>
                <a:latin typeface="Open Sauce Light"/>
              </a:rPr>
              <a:t>dibanding</a:t>
            </a:r>
            <a:r>
              <a:rPr lang="en-US" sz="3000" b="1" spc="120" dirty="0">
                <a:solidFill>
                  <a:srgbClr val="000000"/>
                </a:solidFill>
                <a:latin typeface="Open Sauce Light"/>
              </a:rPr>
              <a:t> yang lain. </a:t>
            </a:r>
            <a:r>
              <a:rPr lang="en-US" sz="3000" b="1" spc="120" dirty="0" err="1">
                <a:solidFill>
                  <a:srgbClr val="000000"/>
                </a:solidFill>
                <a:latin typeface="Open Sauce Light"/>
              </a:rPr>
              <a:t>Ini</a:t>
            </a:r>
            <a:r>
              <a:rPr lang="en-US" sz="3000" b="1" spc="120" dirty="0">
                <a:solidFill>
                  <a:srgbClr val="000000"/>
                </a:solidFill>
                <a:latin typeface="Open Sauce Light"/>
              </a:rPr>
              <a:t> </a:t>
            </a:r>
            <a:r>
              <a:rPr lang="en-US" sz="3000" b="1" spc="120" dirty="0" err="1">
                <a:solidFill>
                  <a:srgbClr val="000000"/>
                </a:solidFill>
                <a:latin typeface="Open Sauce Light"/>
              </a:rPr>
              <a:t>disebakan</a:t>
            </a:r>
            <a:r>
              <a:rPr lang="en-US" sz="3000" b="1" spc="120" dirty="0">
                <a:solidFill>
                  <a:srgbClr val="000000"/>
                </a:solidFill>
                <a:latin typeface="Open Sauce Light"/>
              </a:rPr>
              <a:t> </a:t>
            </a:r>
            <a:r>
              <a:rPr lang="en-US" sz="3000" b="1" spc="120" dirty="0" err="1">
                <a:solidFill>
                  <a:srgbClr val="000000"/>
                </a:solidFill>
                <a:latin typeface="Open Sauce Light"/>
              </a:rPr>
              <a:t>adanya</a:t>
            </a:r>
            <a:r>
              <a:rPr lang="en-US" sz="3000" b="1" spc="120" dirty="0">
                <a:solidFill>
                  <a:srgbClr val="000000"/>
                </a:solidFill>
                <a:latin typeface="Open Sauce Light"/>
              </a:rPr>
              <a:t> </a:t>
            </a:r>
            <a:r>
              <a:rPr lang="en-US" sz="3000" b="1" spc="120" dirty="0" err="1">
                <a:solidFill>
                  <a:srgbClr val="000000"/>
                </a:solidFill>
                <a:latin typeface="Open Sauce Light"/>
              </a:rPr>
              <a:t>gangguan</a:t>
            </a:r>
            <a:r>
              <a:rPr lang="en-US" sz="3000" b="1" spc="120" dirty="0">
                <a:solidFill>
                  <a:srgbClr val="000000"/>
                </a:solidFill>
                <a:latin typeface="Open Sauce Light"/>
              </a:rPr>
              <a:t>/noise yang </a:t>
            </a:r>
            <a:r>
              <a:rPr lang="en-US" sz="3000" b="1" spc="120" dirty="0" err="1">
                <a:solidFill>
                  <a:srgbClr val="000000"/>
                </a:solidFill>
                <a:latin typeface="Open Sauce Light"/>
              </a:rPr>
              <a:t>menghalangi</a:t>
            </a:r>
            <a:r>
              <a:rPr lang="en-US" sz="3000" b="1" spc="120" dirty="0">
                <a:solidFill>
                  <a:srgbClr val="000000"/>
                </a:solidFill>
                <a:latin typeface="Open Sauce Light"/>
              </a:rPr>
              <a:t> </a:t>
            </a:r>
            <a:r>
              <a:rPr lang="en-US" sz="3000" b="1" spc="120" dirty="0" err="1">
                <a:solidFill>
                  <a:srgbClr val="000000"/>
                </a:solidFill>
                <a:latin typeface="Open Sauce Light"/>
              </a:rPr>
              <a:t>sinyal</a:t>
            </a:r>
            <a:r>
              <a:rPr lang="en-US" sz="3000" b="1" spc="120" dirty="0">
                <a:solidFill>
                  <a:srgbClr val="000000"/>
                </a:solidFill>
                <a:latin typeface="Open Sauce Light"/>
              </a:rPr>
              <a:t> </a:t>
            </a:r>
            <a:r>
              <a:rPr lang="en-US" sz="3000" b="1" spc="120" dirty="0" err="1">
                <a:solidFill>
                  <a:srgbClr val="000000"/>
                </a:solidFill>
                <a:latin typeface="Open Sauce Light"/>
              </a:rPr>
              <a:t>tersebut</a:t>
            </a:r>
            <a:r>
              <a:rPr lang="en-US" sz="3000" b="1" spc="120" dirty="0">
                <a:solidFill>
                  <a:srgbClr val="000000"/>
                </a:solidFill>
                <a:latin typeface="Open Sauce Light"/>
              </a:rPr>
              <a:t> </a:t>
            </a:r>
            <a:r>
              <a:rPr lang="en-US" sz="3000" b="1" spc="120" dirty="0" err="1">
                <a:solidFill>
                  <a:srgbClr val="000000"/>
                </a:solidFill>
                <a:latin typeface="Open Sauce Light"/>
              </a:rPr>
              <a:t>untuk</a:t>
            </a:r>
            <a:r>
              <a:rPr lang="en-US" sz="3000" b="1" spc="120" dirty="0">
                <a:solidFill>
                  <a:srgbClr val="000000"/>
                </a:solidFill>
                <a:latin typeface="Open Sauce Light"/>
              </a:rPr>
              <a:t> </a:t>
            </a:r>
            <a:r>
              <a:rPr lang="en-US" sz="3000" b="1" spc="120" dirty="0" err="1">
                <a:solidFill>
                  <a:srgbClr val="000000"/>
                </a:solidFill>
                <a:latin typeface="Open Sauce Light"/>
              </a:rPr>
              <a:t>sampai</a:t>
            </a:r>
            <a:r>
              <a:rPr lang="en-US" sz="3000" b="1" spc="120" dirty="0">
                <a:solidFill>
                  <a:srgbClr val="000000"/>
                </a:solidFill>
                <a:latin typeface="Open Sauce Light"/>
              </a:rPr>
              <a:t> pada user-</a:t>
            </a:r>
            <a:r>
              <a:rPr lang="en-US" sz="3000" b="1" spc="120" dirty="0" err="1">
                <a:solidFill>
                  <a:srgbClr val="000000"/>
                </a:solidFill>
                <a:latin typeface="Open Sauce Light"/>
              </a:rPr>
              <a:t>nya</a:t>
            </a:r>
            <a:r>
              <a:rPr lang="en-US" sz="3000" b="1" spc="120" dirty="0">
                <a:solidFill>
                  <a:srgbClr val="000000"/>
                </a:solidFill>
                <a:latin typeface="Open Sauce Light"/>
              </a:rPr>
              <a:t> </a:t>
            </a:r>
            <a:r>
              <a:rPr lang="en-US" sz="3000" b="1" spc="120" dirty="0" err="1">
                <a:solidFill>
                  <a:srgbClr val="000000"/>
                </a:solidFill>
                <a:latin typeface="Open Sauce Light"/>
              </a:rPr>
              <a:t>seperti</a:t>
            </a:r>
            <a:r>
              <a:rPr lang="en-US" sz="3000" b="1" spc="120" dirty="0">
                <a:solidFill>
                  <a:srgbClr val="000000"/>
                </a:solidFill>
                <a:latin typeface="Open Sauce Light"/>
              </a:rPr>
              <a:t> </a:t>
            </a:r>
            <a:r>
              <a:rPr lang="en-US" sz="3000" b="1" spc="120" dirty="0" err="1">
                <a:solidFill>
                  <a:srgbClr val="000000"/>
                </a:solidFill>
                <a:latin typeface="Open Sauce Light"/>
              </a:rPr>
              <a:t>banyaknya</a:t>
            </a:r>
            <a:r>
              <a:rPr lang="en-US" sz="3000" b="1" spc="120" dirty="0">
                <a:solidFill>
                  <a:srgbClr val="000000"/>
                </a:solidFill>
                <a:latin typeface="Open Sauce Light"/>
              </a:rPr>
              <a:t> </a:t>
            </a:r>
            <a:r>
              <a:rPr lang="en-US" sz="3000" b="1" spc="120" dirty="0" err="1">
                <a:solidFill>
                  <a:srgbClr val="000000"/>
                </a:solidFill>
                <a:latin typeface="Open Sauce Light"/>
              </a:rPr>
              <a:t>gedung</a:t>
            </a:r>
            <a:r>
              <a:rPr lang="en-US" sz="3000" b="1" spc="120" dirty="0">
                <a:solidFill>
                  <a:srgbClr val="000000"/>
                </a:solidFill>
                <a:latin typeface="Open Sauce Light"/>
              </a:rPr>
              <a:t> yang </a:t>
            </a:r>
            <a:r>
              <a:rPr lang="en-US" sz="3000" b="1" spc="120" dirty="0" err="1">
                <a:solidFill>
                  <a:srgbClr val="000000"/>
                </a:solidFill>
                <a:latin typeface="Open Sauce Light"/>
              </a:rPr>
              <a:t>tinggi</a:t>
            </a:r>
            <a:r>
              <a:rPr lang="en-US" sz="3000" b="1" spc="120" dirty="0">
                <a:solidFill>
                  <a:srgbClr val="000000"/>
                </a:solidFill>
                <a:latin typeface="Open Sauce Light"/>
              </a:rPr>
              <a:t>, </a:t>
            </a:r>
            <a:r>
              <a:rPr lang="en-US" sz="3000" b="1" spc="120" dirty="0" err="1">
                <a:solidFill>
                  <a:srgbClr val="000000"/>
                </a:solidFill>
                <a:latin typeface="Open Sauce Light"/>
              </a:rPr>
              <a:t>jarak</a:t>
            </a:r>
            <a:r>
              <a:rPr lang="en-US" sz="3000" b="1" spc="120" dirty="0">
                <a:solidFill>
                  <a:srgbClr val="000000"/>
                </a:solidFill>
                <a:latin typeface="Open Sauce Light"/>
              </a:rPr>
              <a:t> tower </a:t>
            </a:r>
            <a:r>
              <a:rPr lang="en-US" sz="3000" b="1" spc="120" dirty="0" err="1">
                <a:solidFill>
                  <a:srgbClr val="000000"/>
                </a:solidFill>
                <a:latin typeface="Open Sauce Light"/>
              </a:rPr>
              <a:t>dengan</a:t>
            </a:r>
            <a:r>
              <a:rPr lang="en-US" sz="3000" b="1" spc="120" dirty="0">
                <a:solidFill>
                  <a:srgbClr val="000000"/>
                </a:solidFill>
                <a:latin typeface="Open Sauce Light"/>
              </a:rPr>
              <a:t> user, </a:t>
            </a:r>
            <a:r>
              <a:rPr lang="en-US" sz="3000" b="1" spc="120" dirty="0" err="1">
                <a:solidFill>
                  <a:srgbClr val="000000"/>
                </a:solidFill>
                <a:latin typeface="Open Sauce Light"/>
              </a:rPr>
              <a:t>gangguan</a:t>
            </a:r>
            <a:r>
              <a:rPr lang="en-US" sz="3000" b="1" spc="120" dirty="0">
                <a:solidFill>
                  <a:srgbClr val="000000"/>
                </a:solidFill>
                <a:latin typeface="Open Sauce Light"/>
              </a:rPr>
              <a:t> </a:t>
            </a:r>
            <a:r>
              <a:rPr lang="en-US" sz="3000" b="1" spc="120" dirty="0" err="1">
                <a:solidFill>
                  <a:srgbClr val="000000"/>
                </a:solidFill>
                <a:latin typeface="Open Sauce Light"/>
              </a:rPr>
              <a:t>dari</a:t>
            </a:r>
            <a:r>
              <a:rPr lang="en-US" sz="3000" b="1" spc="120" dirty="0">
                <a:solidFill>
                  <a:srgbClr val="000000"/>
                </a:solidFill>
                <a:latin typeface="Open Sauce Light"/>
              </a:rPr>
              <a:t> </a:t>
            </a:r>
            <a:r>
              <a:rPr lang="en-US" sz="3000" b="1" spc="120" dirty="0" err="1">
                <a:solidFill>
                  <a:srgbClr val="000000"/>
                </a:solidFill>
                <a:latin typeface="Open Sauce Light"/>
              </a:rPr>
              <a:t>sinyal</a:t>
            </a:r>
            <a:r>
              <a:rPr lang="en-US" sz="3000" b="1" spc="120" dirty="0">
                <a:solidFill>
                  <a:srgbClr val="000000"/>
                </a:solidFill>
                <a:latin typeface="Open Sauce Light"/>
              </a:rPr>
              <a:t> provider lain, </a:t>
            </a:r>
            <a:r>
              <a:rPr lang="en-US" sz="3000" b="1" spc="120" dirty="0" err="1">
                <a:solidFill>
                  <a:srgbClr val="000000"/>
                </a:solidFill>
                <a:latin typeface="Open Sauce Light"/>
              </a:rPr>
              <a:t>dll</a:t>
            </a:r>
            <a:r>
              <a:rPr lang="en-US" sz="3000" b="1" spc="120" dirty="0">
                <a:solidFill>
                  <a:srgbClr val="000000"/>
                </a:solidFill>
                <a:latin typeface="Open Sauce Light"/>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pic>
        <p:nvPicPr>
          <p:cNvPr id="7" name="Picture 7"/>
          <p:cNvPicPr>
            <a:picLocks noChangeAspect="1"/>
          </p:cNvPicPr>
          <p:nvPr/>
        </p:nvPicPr>
        <p:blipFill rotWithShape="1">
          <a:blip r:embed="rId4"/>
          <a:srcRect b="36138"/>
          <a:stretch/>
        </p:blipFill>
        <p:spPr>
          <a:xfrm>
            <a:off x="6977997" y="7958125"/>
            <a:ext cx="4332006" cy="2328876"/>
          </a:xfrm>
          <a:prstGeom prst="rect">
            <a:avLst/>
          </a:prstGeom>
        </p:spPr>
      </p:pic>
      <p:sp>
        <p:nvSpPr>
          <p:cNvPr id="8" name="TextBox 8"/>
          <p:cNvSpPr txBox="1"/>
          <p:nvPr/>
        </p:nvSpPr>
        <p:spPr>
          <a:xfrm>
            <a:off x="1028700" y="1606177"/>
            <a:ext cx="16230600" cy="1675395"/>
          </a:xfrm>
          <a:prstGeom prst="rect">
            <a:avLst/>
          </a:prstGeom>
        </p:spPr>
        <p:txBody>
          <a:bodyPr lIns="0" tIns="0" rIns="0" bIns="0" rtlCol="0" anchor="t">
            <a:spAutoFit/>
          </a:bodyPr>
          <a:lstStyle/>
          <a:p>
            <a:pPr algn="just">
              <a:lnSpc>
                <a:spcPts val="4500"/>
              </a:lnSpc>
            </a:pPr>
            <a:r>
              <a:rPr lang="en-US" sz="3000" b="1" spc="120" dirty="0" err="1">
                <a:solidFill>
                  <a:srgbClr val="000000"/>
                </a:solidFill>
                <a:latin typeface="Open Sauce Light"/>
              </a:rPr>
              <a:t>Begitu</a:t>
            </a:r>
            <a:r>
              <a:rPr lang="en-US" sz="3000" b="1" spc="120" dirty="0">
                <a:solidFill>
                  <a:srgbClr val="000000"/>
                </a:solidFill>
                <a:latin typeface="Open Sauce Light"/>
              </a:rPr>
              <a:t> juga </a:t>
            </a:r>
            <a:r>
              <a:rPr lang="en-US" sz="3000" b="1" spc="120" dirty="0" err="1">
                <a:solidFill>
                  <a:srgbClr val="000000"/>
                </a:solidFill>
                <a:latin typeface="Open Sauce Light"/>
              </a:rPr>
              <a:t>dengan</a:t>
            </a:r>
            <a:r>
              <a:rPr lang="en-US" sz="3000" b="1" spc="120" dirty="0">
                <a:solidFill>
                  <a:srgbClr val="000000"/>
                </a:solidFill>
                <a:latin typeface="Open Sauce Light"/>
              </a:rPr>
              <a:t> </a:t>
            </a:r>
            <a:r>
              <a:rPr lang="en-US" sz="3000" b="1" spc="120" dirty="0" err="1">
                <a:solidFill>
                  <a:srgbClr val="000000"/>
                </a:solidFill>
                <a:latin typeface="Open Sauce Light"/>
              </a:rPr>
              <a:t>pengujian</a:t>
            </a:r>
            <a:r>
              <a:rPr lang="en-US" sz="3000" b="1" spc="120" dirty="0">
                <a:solidFill>
                  <a:srgbClr val="000000"/>
                </a:solidFill>
                <a:latin typeface="Open Sauce Light"/>
              </a:rPr>
              <a:t> provider 3(Tri), </a:t>
            </a:r>
            <a:r>
              <a:rPr lang="en-US" sz="3000" b="1" spc="120" dirty="0" err="1">
                <a:solidFill>
                  <a:srgbClr val="000000"/>
                </a:solidFill>
                <a:latin typeface="Open Sauce Light"/>
              </a:rPr>
              <a:t>jarak</a:t>
            </a:r>
            <a:r>
              <a:rPr lang="en-US" sz="3000" b="1" spc="120" dirty="0">
                <a:solidFill>
                  <a:srgbClr val="000000"/>
                </a:solidFill>
                <a:latin typeface="Open Sauce Light"/>
              </a:rPr>
              <a:t> </a:t>
            </a:r>
            <a:r>
              <a:rPr lang="en-US" sz="3000" b="1" spc="120" dirty="0" err="1">
                <a:solidFill>
                  <a:srgbClr val="000000"/>
                </a:solidFill>
                <a:latin typeface="Open Sauce Light"/>
              </a:rPr>
              <a:t>antar</a:t>
            </a:r>
            <a:r>
              <a:rPr lang="en-US" sz="3000" b="1" spc="120" dirty="0">
                <a:solidFill>
                  <a:srgbClr val="000000"/>
                </a:solidFill>
                <a:latin typeface="Open Sauce Light"/>
              </a:rPr>
              <a:t> BTS </a:t>
            </a:r>
            <a:r>
              <a:rPr lang="en-US" sz="3000" b="1" spc="120" dirty="0" err="1">
                <a:solidFill>
                  <a:srgbClr val="000000"/>
                </a:solidFill>
                <a:latin typeface="Open Sauce Light"/>
              </a:rPr>
              <a:t>dengan</a:t>
            </a:r>
            <a:r>
              <a:rPr lang="en-US" sz="3000" b="1" spc="120" dirty="0">
                <a:solidFill>
                  <a:srgbClr val="000000"/>
                </a:solidFill>
                <a:latin typeface="Open Sauce Light"/>
              </a:rPr>
              <a:t> user pada </a:t>
            </a:r>
            <a:r>
              <a:rPr lang="en-US" sz="3000" b="1" spc="120" dirty="0" err="1">
                <a:solidFill>
                  <a:srgbClr val="000000"/>
                </a:solidFill>
                <a:latin typeface="Open Sauce Light"/>
              </a:rPr>
              <a:t>tiap</a:t>
            </a:r>
            <a:r>
              <a:rPr lang="en-US" sz="3000" b="1" spc="120" dirty="0">
                <a:solidFill>
                  <a:srgbClr val="000000"/>
                </a:solidFill>
                <a:latin typeface="Open Sauce Light"/>
              </a:rPr>
              <a:t> </a:t>
            </a:r>
            <a:r>
              <a:rPr lang="en-US" sz="3000" b="1" spc="120" dirty="0" err="1">
                <a:solidFill>
                  <a:srgbClr val="000000"/>
                </a:solidFill>
                <a:latin typeface="Open Sauce Light"/>
              </a:rPr>
              <a:t>daerah</a:t>
            </a:r>
            <a:r>
              <a:rPr lang="en-US" sz="3000" b="1" spc="120" dirty="0">
                <a:solidFill>
                  <a:srgbClr val="000000"/>
                </a:solidFill>
                <a:latin typeface="Open Sauce Light"/>
              </a:rPr>
              <a:t> </a:t>
            </a:r>
            <a:r>
              <a:rPr lang="en-US" sz="3000" b="1" spc="120" dirty="0" err="1">
                <a:solidFill>
                  <a:srgbClr val="000000"/>
                </a:solidFill>
                <a:latin typeface="Open Sauce Light"/>
              </a:rPr>
              <a:t>Lemabang</a:t>
            </a:r>
            <a:r>
              <a:rPr lang="en-US" sz="3000" b="1" spc="120" dirty="0">
                <a:solidFill>
                  <a:srgbClr val="000000"/>
                </a:solidFill>
                <a:latin typeface="Open Sauce Light"/>
              </a:rPr>
              <a:t> Palembang dan </a:t>
            </a:r>
            <a:r>
              <a:rPr lang="en-US" sz="3000" b="1" spc="120" dirty="0" err="1">
                <a:solidFill>
                  <a:srgbClr val="000000"/>
                </a:solidFill>
                <a:latin typeface="Open Sauce Light"/>
              </a:rPr>
              <a:t>Pangkal</a:t>
            </a:r>
            <a:r>
              <a:rPr lang="en-US" sz="3000" b="1" spc="120" dirty="0">
                <a:solidFill>
                  <a:srgbClr val="000000"/>
                </a:solidFill>
                <a:latin typeface="Open Sauce Light"/>
              </a:rPr>
              <a:t> Pinang </a:t>
            </a:r>
            <a:r>
              <a:rPr lang="en-US" sz="3000" b="1" spc="120" dirty="0" err="1">
                <a:solidFill>
                  <a:srgbClr val="000000"/>
                </a:solidFill>
                <a:latin typeface="Open Sauce Light"/>
              </a:rPr>
              <a:t>berjarak</a:t>
            </a:r>
            <a:r>
              <a:rPr lang="en-US" sz="3000" b="1" spc="120" dirty="0">
                <a:solidFill>
                  <a:srgbClr val="000000"/>
                </a:solidFill>
                <a:latin typeface="Open Sauce Light"/>
              </a:rPr>
              <a:t> </a:t>
            </a:r>
            <a:r>
              <a:rPr lang="en-US" sz="3000" b="1" spc="120" dirty="0" err="1">
                <a:solidFill>
                  <a:srgbClr val="000000"/>
                </a:solidFill>
                <a:latin typeface="Open Sauce Light"/>
              </a:rPr>
              <a:t>kurang</a:t>
            </a:r>
            <a:r>
              <a:rPr lang="en-US" sz="3000" b="1" spc="120" dirty="0">
                <a:solidFill>
                  <a:srgbClr val="000000"/>
                </a:solidFill>
                <a:latin typeface="Open Sauce Light"/>
              </a:rPr>
              <a:t> </a:t>
            </a:r>
            <a:r>
              <a:rPr lang="en-US" sz="3000" b="1" spc="120" dirty="0" err="1">
                <a:solidFill>
                  <a:srgbClr val="000000"/>
                </a:solidFill>
                <a:latin typeface="Open Sauce Light"/>
              </a:rPr>
              <a:t>lebih</a:t>
            </a:r>
            <a:r>
              <a:rPr lang="en-US" sz="3000" b="1" spc="120" dirty="0">
                <a:solidFill>
                  <a:srgbClr val="000000"/>
                </a:solidFill>
                <a:latin typeface="Open Sauce Light"/>
              </a:rPr>
              <a:t> </a:t>
            </a:r>
            <a:r>
              <a:rPr lang="en-US" sz="3000" b="1" spc="120" dirty="0" err="1">
                <a:solidFill>
                  <a:srgbClr val="000000"/>
                </a:solidFill>
                <a:latin typeface="Open Sauce Light"/>
              </a:rPr>
              <a:t>sama</a:t>
            </a:r>
            <a:r>
              <a:rPr lang="en-US" sz="3000" b="1" spc="120" dirty="0">
                <a:solidFill>
                  <a:srgbClr val="000000"/>
                </a:solidFill>
                <a:latin typeface="Open Sauce Light"/>
              </a:rPr>
              <a:t>. Akan </a:t>
            </a:r>
            <a:r>
              <a:rPr lang="en-US" sz="3000" b="1" spc="120" dirty="0" err="1">
                <a:solidFill>
                  <a:srgbClr val="000000"/>
                </a:solidFill>
                <a:latin typeface="Open Sauce Light"/>
              </a:rPr>
              <a:t>tetapi</a:t>
            </a:r>
            <a:r>
              <a:rPr lang="en-US" sz="3000" b="1" spc="120" dirty="0">
                <a:solidFill>
                  <a:srgbClr val="000000"/>
                </a:solidFill>
                <a:latin typeface="Open Sauce Light"/>
              </a:rPr>
              <a:t>, </a:t>
            </a:r>
            <a:r>
              <a:rPr lang="en-US" sz="3000" b="1" spc="120" dirty="0" err="1">
                <a:solidFill>
                  <a:srgbClr val="000000"/>
                </a:solidFill>
                <a:latin typeface="Open Sauce Light"/>
              </a:rPr>
              <a:t>sinyal</a:t>
            </a:r>
            <a:r>
              <a:rPr lang="en-US" sz="3000" b="1" spc="120" dirty="0">
                <a:solidFill>
                  <a:srgbClr val="000000"/>
                </a:solidFill>
                <a:latin typeface="Open Sauce Light"/>
              </a:rPr>
              <a:t> di </a:t>
            </a:r>
            <a:r>
              <a:rPr lang="en-US" sz="3000" b="1" spc="120" dirty="0" err="1">
                <a:solidFill>
                  <a:srgbClr val="000000"/>
                </a:solidFill>
                <a:latin typeface="Open Sauce Light"/>
              </a:rPr>
              <a:t>Pangkal</a:t>
            </a:r>
            <a:r>
              <a:rPr lang="en-US" sz="3000" b="1" spc="120" dirty="0">
                <a:solidFill>
                  <a:srgbClr val="000000"/>
                </a:solidFill>
                <a:latin typeface="Open Sauce Light"/>
              </a:rPr>
              <a:t> Pinang </a:t>
            </a:r>
            <a:r>
              <a:rPr lang="en-US" sz="3000" b="1" spc="120" dirty="0" err="1">
                <a:solidFill>
                  <a:srgbClr val="000000"/>
                </a:solidFill>
                <a:latin typeface="Open Sauce Light"/>
              </a:rPr>
              <a:t>lebih</a:t>
            </a:r>
            <a:r>
              <a:rPr lang="en-US" sz="3000" b="1" spc="120" dirty="0">
                <a:solidFill>
                  <a:srgbClr val="000000"/>
                </a:solidFill>
                <a:latin typeface="Open Sauce Light"/>
              </a:rPr>
              <a:t> </a:t>
            </a:r>
            <a:r>
              <a:rPr lang="en-US" sz="3000" b="1" spc="120" dirty="0" err="1">
                <a:solidFill>
                  <a:srgbClr val="000000"/>
                </a:solidFill>
                <a:latin typeface="Open Sauce Light"/>
              </a:rPr>
              <a:t>baik</a:t>
            </a:r>
            <a:r>
              <a:rPr lang="en-US" sz="3000" b="1" spc="120" dirty="0">
                <a:solidFill>
                  <a:srgbClr val="000000"/>
                </a:solidFill>
                <a:latin typeface="Open Sauce Light"/>
              </a:rPr>
              <a:t>.</a:t>
            </a:r>
          </a:p>
        </p:txBody>
      </p:sp>
      <p:sp>
        <p:nvSpPr>
          <p:cNvPr id="9" name="TextBox 9"/>
          <p:cNvSpPr txBox="1"/>
          <p:nvPr/>
        </p:nvSpPr>
        <p:spPr>
          <a:xfrm>
            <a:off x="1028700" y="4206588"/>
            <a:ext cx="16230600" cy="3983719"/>
          </a:xfrm>
          <a:prstGeom prst="rect">
            <a:avLst/>
          </a:prstGeom>
        </p:spPr>
        <p:txBody>
          <a:bodyPr lIns="0" tIns="0" rIns="0" bIns="0" rtlCol="0" anchor="t">
            <a:spAutoFit/>
          </a:bodyPr>
          <a:lstStyle/>
          <a:p>
            <a:pPr algn="just">
              <a:lnSpc>
                <a:spcPts val="4500"/>
              </a:lnSpc>
            </a:pPr>
            <a:r>
              <a:rPr lang="en-US" sz="3000" b="1" spc="120" dirty="0" err="1">
                <a:solidFill>
                  <a:srgbClr val="000000"/>
                </a:solidFill>
                <a:latin typeface="Open Sauce Light"/>
              </a:rPr>
              <a:t>Sehingga</a:t>
            </a:r>
            <a:r>
              <a:rPr lang="en-US" sz="3000" b="1" spc="120" dirty="0">
                <a:solidFill>
                  <a:srgbClr val="000000"/>
                </a:solidFill>
                <a:latin typeface="Open Sauce Light"/>
              </a:rPr>
              <a:t> </a:t>
            </a:r>
            <a:r>
              <a:rPr lang="en-US" sz="3000" b="1" spc="120" dirty="0" err="1">
                <a:solidFill>
                  <a:srgbClr val="000000"/>
                </a:solidFill>
                <a:latin typeface="Open Sauce Light"/>
              </a:rPr>
              <a:t>secara</a:t>
            </a:r>
            <a:r>
              <a:rPr lang="en-US" sz="3000" b="1" spc="120" dirty="0">
                <a:solidFill>
                  <a:srgbClr val="000000"/>
                </a:solidFill>
                <a:latin typeface="Open Sauce Light"/>
              </a:rPr>
              <a:t> </a:t>
            </a:r>
            <a:r>
              <a:rPr lang="en-US" sz="3000" b="1" spc="120" dirty="0" err="1">
                <a:solidFill>
                  <a:srgbClr val="000000"/>
                </a:solidFill>
                <a:latin typeface="Open Sauce Light"/>
              </a:rPr>
              <a:t>keseluruhan</a:t>
            </a:r>
            <a:r>
              <a:rPr lang="en-US" sz="3000" b="1" spc="120" dirty="0">
                <a:solidFill>
                  <a:srgbClr val="000000"/>
                </a:solidFill>
                <a:latin typeface="Open Sauce Light"/>
              </a:rPr>
              <a:t> </a:t>
            </a:r>
            <a:r>
              <a:rPr lang="en-US" sz="3000" b="1" spc="120" dirty="0" err="1">
                <a:solidFill>
                  <a:srgbClr val="000000"/>
                </a:solidFill>
                <a:latin typeface="Open Sauce Light"/>
              </a:rPr>
              <a:t>tingkat</a:t>
            </a:r>
            <a:r>
              <a:rPr lang="en-US" sz="3000" b="1" spc="120" dirty="0">
                <a:solidFill>
                  <a:srgbClr val="000000"/>
                </a:solidFill>
                <a:latin typeface="Open Sauce Light"/>
              </a:rPr>
              <a:t> </a:t>
            </a:r>
            <a:r>
              <a:rPr lang="en-US" sz="3000" b="1" spc="120" dirty="0" err="1">
                <a:solidFill>
                  <a:srgbClr val="000000"/>
                </a:solidFill>
                <a:latin typeface="Open Sauce Light"/>
              </a:rPr>
              <a:t>kualitas</a:t>
            </a:r>
            <a:r>
              <a:rPr lang="en-US" sz="3000" b="1" spc="120" dirty="0">
                <a:solidFill>
                  <a:srgbClr val="000000"/>
                </a:solidFill>
                <a:latin typeface="Open Sauce Light"/>
              </a:rPr>
              <a:t> provider </a:t>
            </a:r>
            <a:r>
              <a:rPr lang="en-US" sz="3000" b="1" spc="120" dirty="0" err="1">
                <a:solidFill>
                  <a:srgbClr val="000000"/>
                </a:solidFill>
                <a:latin typeface="Open Sauce Light"/>
              </a:rPr>
              <a:t>dipengaruhi</a:t>
            </a:r>
            <a:r>
              <a:rPr lang="en-US" sz="3000" b="1" spc="120" dirty="0">
                <a:solidFill>
                  <a:srgbClr val="000000"/>
                </a:solidFill>
                <a:latin typeface="Open Sauce Light"/>
              </a:rPr>
              <a:t> oleh </a:t>
            </a:r>
            <a:r>
              <a:rPr lang="en-US" sz="3000" b="1" spc="120" dirty="0" err="1">
                <a:solidFill>
                  <a:srgbClr val="000000"/>
                </a:solidFill>
                <a:latin typeface="Open Sauce Light"/>
              </a:rPr>
              <a:t>nilai</a:t>
            </a:r>
            <a:r>
              <a:rPr lang="en-US" sz="3000" b="1" spc="120" dirty="0">
                <a:solidFill>
                  <a:srgbClr val="000000"/>
                </a:solidFill>
                <a:latin typeface="Open Sauce Light"/>
              </a:rPr>
              <a:t> RSRP, RSRQ, dan </a:t>
            </a:r>
            <a:r>
              <a:rPr lang="en-US" sz="3000" b="1" spc="120" dirty="0" err="1">
                <a:solidFill>
                  <a:srgbClr val="000000"/>
                </a:solidFill>
                <a:latin typeface="Open Sauce Light"/>
              </a:rPr>
              <a:t>jarak</a:t>
            </a:r>
            <a:r>
              <a:rPr lang="en-US" sz="3000" b="1" spc="120" dirty="0">
                <a:solidFill>
                  <a:srgbClr val="000000"/>
                </a:solidFill>
                <a:latin typeface="Open Sauce Light"/>
              </a:rPr>
              <a:t> BTS </a:t>
            </a:r>
            <a:r>
              <a:rPr lang="en-US" sz="3000" b="1" spc="120" dirty="0" err="1">
                <a:solidFill>
                  <a:srgbClr val="000000"/>
                </a:solidFill>
                <a:latin typeface="Open Sauce Light"/>
              </a:rPr>
              <a:t>dengan</a:t>
            </a:r>
            <a:r>
              <a:rPr lang="en-US" sz="3000" b="1" spc="120" dirty="0">
                <a:solidFill>
                  <a:srgbClr val="000000"/>
                </a:solidFill>
                <a:latin typeface="Open Sauce Light"/>
              </a:rPr>
              <a:t> user. </a:t>
            </a:r>
            <a:r>
              <a:rPr lang="en-US" sz="3000" b="1" spc="120" dirty="0" err="1">
                <a:solidFill>
                  <a:srgbClr val="000000"/>
                </a:solidFill>
                <a:latin typeface="Open Sauce Light"/>
              </a:rPr>
              <a:t>Walaupun</a:t>
            </a:r>
            <a:r>
              <a:rPr lang="en-US" sz="3000" b="1" spc="120" dirty="0">
                <a:solidFill>
                  <a:srgbClr val="000000"/>
                </a:solidFill>
                <a:latin typeface="Open Sauce Light"/>
              </a:rPr>
              <a:t> </a:t>
            </a:r>
            <a:r>
              <a:rPr lang="en-US" sz="3000" b="1" spc="120" dirty="0" err="1">
                <a:solidFill>
                  <a:srgbClr val="000000"/>
                </a:solidFill>
                <a:latin typeface="Open Sauce Light"/>
              </a:rPr>
              <a:t>jarak</a:t>
            </a:r>
            <a:r>
              <a:rPr lang="en-US" sz="3000" b="1" spc="120" dirty="0">
                <a:solidFill>
                  <a:srgbClr val="000000"/>
                </a:solidFill>
                <a:latin typeface="Open Sauce Light"/>
              </a:rPr>
              <a:t> BTS </a:t>
            </a:r>
            <a:r>
              <a:rPr lang="en-US" sz="3000" b="1" spc="120" dirty="0" err="1">
                <a:solidFill>
                  <a:srgbClr val="000000"/>
                </a:solidFill>
                <a:latin typeface="Open Sauce Light"/>
              </a:rPr>
              <a:t>dengan</a:t>
            </a:r>
            <a:r>
              <a:rPr lang="en-US" sz="3000" b="1" spc="120" dirty="0">
                <a:solidFill>
                  <a:srgbClr val="000000"/>
                </a:solidFill>
                <a:latin typeface="Open Sauce Light"/>
              </a:rPr>
              <a:t> user </a:t>
            </a:r>
            <a:r>
              <a:rPr lang="en-US" sz="3000" b="1" spc="120" dirty="0" err="1">
                <a:solidFill>
                  <a:srgbClr val="000000"/>
                </a:solidFill>
                <a:latin typeface="Open Sauce Light"/>
              </a:rPr>
              <a:t>berjarak</a:t>
            </a:r>
            <a:r>
              <a:rPr lang="en-US" sz="3000" b="1" spc="120" dirty="0">
                <a:solidFill>
                  <a:srgbClr val="000000"/>
                </a:solidFill>
                <a:latin typeface="Open Sauce Light"/>
              </a:rPr>
              <a:t> </a:t>
            </a:r>
            <a:r>
              <a:rPr lang="en-US" sz="3000" b="1" spc="120" dirty="0" err="1">
                <a:solidFill>
                  <a:srgbClr val="000000"/>
                </a:solidFill>
                <a:latin typeface="Open Sauce Light"/>
              </a:rPr>
              <a:t>dekat</a:t>
            </a:r>
            <a:r>
              <a:rPr lang="en-US" sz="3000" b="1" spc="120" dirty="0">
                <a:solidFill>
                  <a:srgbClr val="000000"/>
                </a:solidFill>
                <a:latin typeface="Open Sauce Light"/>
              </a:rPr>
              <a:t>, </a:t>
            </a:r>
            <a:r>
              <a:rPr lang="en-US" sz="3000" b="1" spc="120" dirty="0" err="1">
                <a:solidFill>
                  <a:srgbClr val="000000"/>
                </a:solidFill>
                <a:latin typeface="Open Sauce Light"/>
              </a:rPr>
              <a:t>itu</a:t>
            </a:r>
            <a:r>
              <a:rPr lang="en-US" sz="3000" b="1" spc="120" dirty="0">
                <a:solidFill>
                  <a:srgbClr val="000000"/>
                </a:solidFill>
                <a:latin typeface="Open Sauce Light"/>
              </a:rPr>
              <a:t> </a:t>
            </a:r>
            <a:r>
              <a:rPr lang="en-US" sz="3000" b="1" spc="120" dirty="0" err="1">
                <a:solidFill>
                  <a:srgbClr val="000000"/>
                </a:solidFill>
                <a:latin typeface="Open Sauce Light"/>
              </a:rPr>
              <a:t>tidak</a:t>
            </a:r>
            <a:r>
              <a:rPr lang="en-US" sz="3000" b="1" spc="120" dirty="0">
                <a:solidFill>
                  <a:srgbClr val="000000"/>
                </a:solidFill>
                <a:latin typeface="Open Sauce Light"/>
              </a:rPr>
              <a:t> </a:t>
            </a:r>
            <a:r>
              <a:rPr lang="en-US" sz="3000" b="1" spc="120" dirty="0" err="1">
                <a:solidFill>
                  <a:srgbClr val="000000"/>
                </a:solidFill>
                <a:latin typeface="Open Sauce Light"/>
              </a:rPr>
              <a:t>menutup</a:t>
            </a:r>
            <a:r>
              <a:rPr lang="en-US" sz="3000" b="1" spc="120" dirty="0">
                <a:solidFill>
                  <a:srgbClr val="000000"/>
                </a:solidFill>
                <a:latin typeface="Open Sauce Light"/>
              </a:rPr>
              <a:t> </a:t>
            </a:r>
            <a:r>
              <a:rPr lang="en-US" sz="3000" b="1" spc="120" dirty="0" err="1">
                <a:solidFill>
                  <a:srgbClr val="000000"/>
                </a:solidFill>
                <a:latin typeface="Open Sauce Light"/>
              </a:rPr>
              <a:t>kemungkinan</a:t>
            </a:r>
            <a:r>
              <a:rPr lang="en-US" sz="3000" b="1" spc="120" dirty="0">
                <a:solidFill>
                  <a:srgbClr val="000000"/>
                </a:solidFill>
                <a:latin typeface="Open Sauce Light"/>
              </a:rPr>
              <a:t> </a:t>
            </a:r>
            <a:r>
              <a:rPr lang="en-US" sz="3000" b="1" spc="120" dirty="0" err="1">
                <a:solidFill>
                  <a:srgbClr val="000000"/>
                </a:solidFill>
                <a:latin typeface="Open Sauce Light"/>
              </a:rPr>
              <a:t>sinyal</a:t>
            </a:r>
            <a:r>
              <a:rPr lang="en-US" sz="3000" b="1" spc="120" dirty="0">
                <a:solidFill>
                  <a:srgbClr val="000000"/>
                </a:solidFill>
                <a:latin typeface="Open Sauce Light"/>
              </a:rPr>
              <a:t> yang </a:t>
            </a:r>
            <a:r>
              <a:rPr lang="en-US" sz="3000" b="1" spc="120" dirty="0" err="1">
                <a:solidFill>
                  <a:srgbClr val="000000"/>
                </a:solidFill>
                <a:latin typeface="Open Sauce Light"/>
              </a:rPr>
              <a:t>didapat</a:t>
            </a:r>
            <a:r>
              <a:rPr lang="en-US" sz="3000" b="1" spc="120" dirty="0">
                <a:solidFill>
                  <a:srgbClr val="000000"/>
                </a:solidFill>
                <a:latin typeface="Open Sauce Light"/>
              </a:rPr>
              <a:t> </a:t>
            </a:r>
            <a:r>
              <a:rPr lang="en-US" sz="3000" b="1" spc="120" dirty="0" err="1">
                <a:solidFill>
                  <a:srgbClr val="000000"/>
                </a:solidFill>
                <a:latin typeface="Open Sauce Light"/>
              </a:rPr>
              <a:t>bisa</a:t>
            </a:r>
            <a:r>
              <a:rPr lang="en-US" sz="3000" b="1" spc="120" dirty="0">
                <a:solidFill>
                  <a:srgbClr val="000000"/>
                </a:solidFill>
                <a:latin typeface="Open Sauce Light"/>
              </a:rPr>
              <a:t> </a:t>
            </a:r>
            <a:r>
              <a:rPr lang="en-US" sz="3000" b="1" spc="120" dirty="0" err="1">
                <a:solidFill>
                  <a:srgbClr val="000000"/>
                </a:solidFill>
                <a:latin typeface="Open Sauce Light"/>
              </a:rPr>
              <a:t>jadi</a:t>
            </a:r>
            <a:r>
              <a:rPr lang="en-US" sz="3000" b="1" spc="120" dirty="0">
                <a:solidFill>
                  <a:srgbClr val="000000"/>
                </a:solidFill>
                <a:latin typeface="Open Sauce Light"/>
              </a:rPr>
              <a:t> </a:t>
            </a:r>
            <a:r>
              <a:rPr lang="en-US" sz="3000" b="1" spc="120" dirty="0" err="1">
                <a:solidFill>
                  <a:srgbClr val="000000"/>
                </a:solidFill>
                <a:latin typeface="Open Sauce Light"/>
              </a:rPr>
              <a:t>buruk</a:t>
            </a:r>
            <a:r>
              <a:rPr lang="en-US" sz="3000" b="1" spc="120" dirty="0">
                <a:solidFill>
                  <a:srgbClr val="000000"/>
                </a:solidFill>
                <a:latin typeface="Open Sauce Light"/>
              </a:rPr>
              <a:t>/</a:t>
            </a:r>
            <a:r>
              <a:rPr lang="en-US" sz="3000" b="1" spc="120" dirty="0" err="1">
                <a:solidFill>
                  <a:srgbClr val="000000"/>
                </a:solidFill>
                <a:latin typeface="Open Sauce Light"/>
              </a:rPr>
              <a:t>lambat</a:t>
            </a:r>
            <a:r>
              <a:rPr lang="en-US" sz="3000" b="1" spc="120" dirty="0">
                <a:solidFill>
                  <a:srgbClr val="000000"/>
                </a:solidFill>
                <a:latin typeface="Open Sauce Light"/>
              </a:rPr>
              <a:t>. Hal </a:t>
            </a:r>
            <a:r>
              <a:rPr lang="en-US" sz="3000" b="1" spc="120" dirty="0" err="1">
                <a:solidFill>
                  <a:srgbClr val="000000"/>
                </a:solidFill>
                <a:latin typeface="Open Sauce Light"/>
              </a:rPr>
              <a:t>itu</a:t>
            </a:r>
            <a:r>
              <a:rPr lang="en-US" sz="3000" b="1" spc="120" dirty="0">
                <a:solidFill>
                  <a:srgbClr val="000000"/>
                </a:solidFill>
                <a:latin typeface="Open Sauce Light"/>
              </a:rPr>
              <a:t> </a:t>
            </a:r>
            <a:r>
              <a:rPr lang="en-US" sz="3000" b="1" spc="120" dirty="0" err="1">
                <a:solidFill>
                  <a:srgbClr val="000000"/>
                </a:solidFill>
                <a:latin typeface="Open Sauce Light"/>
              </a:rPr>
              <a:t>bisa</a:t>
            </a:r>
            <a:r>
              <a:rPr lang="en-US" sz="3000" b="1" spc="120" dirty="0">
                <a:solidFill>
                  <a:srgbClr val="000000"/>
                </a:solidFill>
                <a:latin typeface="Open Sauce Light"/>
              </a:rPr>
              <a:t> </a:t>
            </a:r>
            <a:r>
              <a:rPr lang="en-US" sz="3000" b="1" spc="120" dirty="0" err="1">
                <a:solidFill>
                  <a:srgbClr val="000000"/>
                </a:solidFill>
                <a:latin typeface="Open Sauce Light"/>
              </a:rPr>
              <a:t>terjadi</a:t>
            </a:r>
            <a:r>
              <a:rPr lang="en-US" sz="3000" b="1" spc="120" dirty="0">
                <a:solidFill>
                  <a:srgbClr val="000000"/>
                </a:solidFill>
                <a:latin typeface="Open Sauce Light"/>
              </a:rPr>
              <a:t> </a:t>
            </a:r>
            <a:r>
              <a:rPr lang="en-US" sz="3000" b="1" spc="120" dirty="0" err="1">
                <a:solidFill>
                  <a:srgbClr val="000000"/>
                </a:solidFill>
                <a:latin typeface="Open Sauce Light"/>
              </a:rPr>
              <a:t>karena</a:t>
            </a:r>
            <a:r>
              <a:rPr lang="en-US" sz="3000" b="1" spc="120" dirty="0">
                <a:solidFill>
                  <a:srgbClr val="000000"/>
                </a:solidFill>
                <a:latin typeface="Open Sauce Light"/>
              </a:rPr>
              <a:t> </a:t>
            </a:r>
            <a:r>
              <a:rPr lang="en-US" sz="3000" b="1" spc="120" dirty="0" err="1">
                <a:solidFill>
                  <a:srgbClr val="000000"/>
                </a:solidFill>
                <a:latin typeface="Open Sauce Light"/>
              </a:rPr>
              <a:t>adanya</a:t>
            </a:r>
            <a:r>
              <a:rPr lang="en-US" sz="3000" b="1" spc="120" dirty="0">
                <a:solidFill>
                  <a:srgbClr val="000000"/>
                </a:solidFill>
                <a:latin typeface="Open Sauce Light"/>
              </a:rPr>
              <a:t> </a:t>
            </a:r>
            <a:r>
              <a:rPr lang="en-US" sz="3000" b="1" spc="120" dirty="0" err="1">
                <a:solidFill>
                  <a:srgbClr val="000000"/>
                </a:solidFill>
                <a:latin typeface="Open Sauce Light"/>
              </a:rPr>
              <a:t>gangguan</a:t>
            </a:r>
            <a:r>
              <a:rPr lang="en-US" sz="3000" b="1" spc="120" dirty="0">
                <a:solidFill>
                  <a:srgbClr val="000000"/>
                </a:solidFill>
                <a:latin typeface="Open Sauce Light"/>
              </a:rPr>
              <a:t>/noise di </a:t>
            </a:r>
            <a:r>
              <a:rPr lang="en-US" sz="3000" b="1" spc="120" dirty="0" err="1">
                <a:solidFill>
                  <a:srgbClr val="000000"/>
                </a:solidFill>
                <a:latin typeface="Open Sauce Light"/>
              </a:rPr>
              <a:t>sekitar</a:t>
            </a:r>
            <a:r>
              <a:rPr lang="en-US" sz="3000" b="1" spc="120" dirty="0">
                <a:solidFill>
                  <a:srgbClr val="000000"/>
                </a:solidFill>
                <a:latin typeface="Open Sauce Light"/>
              </a:rPr>
              <a:t> BTS </a:t>
            </a:r>
            <a:r>
              <a:rPr lang="en-US" sz="3000" b="1" spc="120" dirty="0" err="1">
                <a:solidFill>
                  <a:srgbClr val="000000"/>
                </a:solidFill>
                <a:latin typeface="Open Sauce Light"/>
              </a:rPr>
              <a:t>dengan</a:t>
            </a:r>
            <a:r>
              <a:rPr lang="en-US" sz="3000" b="1" spc="120" dirty="0">
                <a:solidFill>
                  <a:srgbClr val="000000"/>
                </a:solidFill>
                <a:latin typeface="Open Sauce Light"/>
              </a:rPr>
              <a:t> user, </a:t>
            </a:r>
            <a:r>
              <a:rPr lang="en-US" sz="3000" b="1" spc="120" dirty="0" err="1">
                <a:solidFill>
                  <a:srgbClr val="000000"/>
                </a:solidFill>
                <a:latin typeface="Open Sauce Light"/>
              </a:rPr>
              <a:t>ataupun</a:t>
            </a:r>
            <a:r>
              <a:rPr lang="en-US" sz="3000" b="1" spc="120" dirty="0">
                <a:solidFill>
                  <a:srgbClr val="000000"/>
                </a:solidFill>
                <a:latin typeface="Open Sauce Light"/>
              </a:rPr>
              <a:t> </a:t>
            </a:r>
            <a:r>
              <a:rPr lang="en-US" sz="3000" b="1" spc="120" dirty="0" err="1">
                <a:solidFill>
                  <a:srgbClr val="000000"/>
                </a:solidFill>
                <a:latin typeface="Open Sauce Light"/>
              </a:rPr>
              <a:t>pengaruh</a:t>
            </a:r>
            <a:r>
              <a:rPr lang="en-US" sz="3000" b="1" spc="120" dirty="0">
                <a:solidFill>
                  <a:srgbClr val="000000"/>
                </a:solidFill>
                <a:latin typeface="Open Sauce Light"/>
              </a:rPr>
              <a:t> Line of Sight (LOS) yang </a:t>
            </a:r>
            <a:r>
              <a:rPr lang="en-US" sz="3000" b="1" spc="120" dirty="0" err="1">
                <a:solidFill>
                  <a:srgbClr val="000000"/>
                </a:solidFill>
                <a:latin typeface="Open Sauce Light"/>
              </a:rPr>
              <a:t>menyebabkan</a:t>
            </a:r>
            <a:r>
              <a:rPr lang="en-US" sz="3000" b="1" spc="120" dirty="0">
                <a:solidFill>
                  <a:srgbClr val="000000"/>
                </a:solidFill>
                <a:latin typeface="Open Sauce Light"/>
              </a:rPr>
              <a:t> </a:t>
            </a:r>
            <a:r>
              <a:rPr lang="en-US" sz="3000" b="1" spc="120" dirty="0" err="1">
                <a:solidFill>
                  <a:srgbClr val="000000"/>
                </a:solidFill>
                <a:latin typeface="Open Sauce Light"/>
              </a:rPr>
              <a:t>sinyal</a:t>
            </a:r>
            <a:r>
              <a:rPr lang="en-US" sz="3000" b="1" spc="120" dirty="0">
                <a:solidFill>
                  <a:srgbClr val="000000"/>
                </a:solidFill>
                <a:latin typeface="Open Sauce Light"/>
              </a:rPr>
              <a:t> </a:t>
            </a:r>
            <a:r>
              <a:rPr lang="en-US" sz="3000" b="1" spc="120" dirty="0" err="1">
                <a:solidFill>
                  <a:srgbClr val="000000"/>
                </a:solidFill>
                <a:latin typeface="Open Sauce Light"/>
              </a:rPr>
              <a:t>tidak</a:t>
            </a:r>
            <a:r>
              <a:rPr lang="en-US" sz="3000" b="1" spc="120" dirty="0">
                <a:solidFill>
                  <a:srgbClr val="000000"/>
                </a:solidFill>
                <a:latin typeface="Open Sauce Light"/>
              </a:rPr>
              <a:t> </a:t>
            </a:r>
            <a:r>
              <a:rPr lang="en-US" sz="3000" b="1" spc="120" dirty="0" err="1">
                <a:solidFill>
                  <a:srgbClr val="000000"/>
                </a:solidFill>
                <a:latin typeface="Open Sauce Light"/>
              </a:rPr>
              <a:t>dapat</a:t>
            </a:r>
            <a:r>
              <a:rPr lang="en-US" sz="3000" b="1" spc="120" dirty="0">
                <a:solidFill>
                  <a:srgbClr val="000000"/>
                </a:solidFill>
                <a:latin typeface="Open Sauce Light"/>
              </a:rPr>
              <a:t> </a:t>
            </a:r>
            <a:r>
              <a:rPr lang="en-US" sz="3000" b="1" spc="120" dirty="0" err="1">
                <a:solidFill>
                  <a:srgbClr val="000000"/>
                </a:solidFill>
                <a:latin typeface="Open Sauce Light"/>
              </a:rPr>
              <a:t>dijangkau</a:t>
            </a:r>
            <a:r>
              <a:rPr lang="en-US" sz="3000" b="1" spc="120" dirty="0">
                <a:solidFill>
                  <a:srgbClr val="000000"/>
                </a:solidFill>
                <a:latin typeface="Open Sauce Light"/>
              </a:rPr>
              <a:t>. Dan juga </a:t>
            </a:r>
            <a:r>
              <a:rPr lang="en-US" sz="3000" b="1" spc="120" dirty="0" err="1">
                <a:solidFill>
                  <a:srgbClr val="000000"/>
                </a:solidFill>
                <a:latin typeface="Open Sauce Light"/>
              </a:rPr>
              <a:t>kualitas</a:t>
            </a:r>
            <a:r>
              <a:rPr lang="en-US" sz="3000" b="1" spc="120" dirty="0">
                <a:solidFill>
                  <a:srgbClr val="000000"/>
                </a:solidFill>
                <a:latin typeface="Open Sauce Light"/>
              </a:rPr>
              <a:t> </a:t>
            </a:r>
            <a:r>
              <a:rPr lang="en-US" sz="3000" b="1" spc="120" dirty="0" err="1">
                <a:solidFill>
                  <a:srgbClr val="000000"/>
                </a:solidFill>
                <a:latin typeface="Open Sauce Light"/>
              </a:rPr>
              <a:t>sinyal</a:t>
            </a:r>
            <a:r>
              <a:rPr lang="en-US" sz="3000" b="1" spc="120" dirty="0">
                <a:solidFill>
                  <a:srgbClr val="000000"/>
                </a:solidFill>
                <a:latin typeface="Open Sauce Light"/>
              </a:rPr>
              <a:t> </a:t>
            </a:r>
            <a:r>
              <a:rPr lang="en-US" sz="3000" b="1" spc="120" dirty="0" err="1">
                <a:solidFill>
                  <a:srgbClr val="000000"/>
                </a:solidFill>
                <a:latin typeface="Open Sauce Light"/>
              </a:rPr>
              <a:t>tergantung</a:t>
            </a:r>
            <a:r>
              <a:rPr lang="en-US" sz="3000" b="1" spc="120" dirty="0">
                <a:solidFill>
                  <a:srgbClr val="000000"/>
                </a:solidFill>
                <a:latin typeface="Open Sauce Light"/>
              </a:rPr>
              <a:t> </a:t>
            </a:r>
            <a:r>
              <a:rPr lang="en-US" sz="3000" b="1" spc="120" dirty="0" err="1">
                <a:solidFill>
                  <a:srgbClr val="000000"/>
                </a:solidFill>
                <a:latin typeface="Open Sauce Light"/>
              </a:rPr>
              <a:t>keadaan</a:t>
            </a:r>
            <a:r>
              <a:rPr lang="en-US" sz="3000" b="1" spc="120" dirty="0">
                <a:solidFill>
                  <a:srgbClr val="000000"/>
                </a:solidFill>
                <a:latin typeface="Open Sauce Light"/>
              </a:rPr>
              <a:t> </a:t>
            </a:r>
            <a:r>
              <a:rPr lang="en-US" sz="3000" b="1" spc="120" dirty="0" err="1">
                <a:solidFill>
                  <a:srgbClr val="000000"/>
                </a:solidFill>
                <a:latin typeface="Open Sauce Light"/>
              </a:rPr>
              <a:t>lokasi</a:t>
            </a:r>
            <a:r>
              <a:rPr lang="en-US" sz="3000" b="1" spc="120" dirty="0">
                <a:solidFill>
                  <a:srgbClr val="000000"/>
                </a:solidFill>
                <a:latin typeface="Open Sauce Light"/>
              </a:rPr>
              <a:t> di </a:t>
            </a:r>
            <a:r>
              <a:rPr lang="en-US" sz="3000" b="1" spc="120" dirty="0" err="1">
                <a:solidFill>
                  <a:srgbClr val="000000"/>
                </a:solidFill>
                <a:latin typeface="Open Sauce Light"/>
              </a:rPr>
              <a:t>setiap</a:t>
            </a:r>
            <a:r>
              <a:rPr lang="en-US" sz="3000" b="1" spc="120" dirty="0">
                <a:solidFill>
                  <a:srgbClr val="000000"/>
                </a:solidFill>
                <a:latin typeface="Open Sauce Light"/>
              </a:rPr>
              <a:t> </a:t>
            </a:r>
            <a:r>
              <a:rPr lang="en-US" sz="3000" b="1" spc="120" dirty="0" err="1">
                <a:solidFill>
                  <a:srgbClr val="000000"/>
                </a:solidFill>
                <a:latin typeface="Open Sauce Light"/>
              </a:rPr>
              <a:t>daerah</a:t>
            </a:r>
            <a:r>
              <a:rPr lang="en-US" sz="3000" b="1" spc="120" dirty="0">
                <a:solidFill>
                  <a:srgbClr val="000000"/>
                </a:solidFill>
                <a:latin typeface="Open Sauce Ligh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sp>
        <p:nvSpPr>
          <p:cNvPr id="6" name="TextBox 6"/>
          <p:cNvSpPr txBox="1"/>
          <p:nvPr/>
        </p:nvSpPr>
        <p:spPr>
          <a:xfrm>
            <a:off x="1246243" y="4539085"/>
            <a:ext cx="6629696" cy="1285029"/>
          </a:xfrm>
          <a:prstGeom prst="rect">
            <a:avLst/>
          </a:prstGeom>
        </p:spPr>
        <p:txBody>
          <a:bodyPr lIns="0" tIns="0" rIns="0" bIns="0" rtlCol="0" anchor="t">
            <a:spAutoFit/>
          </a:bodyPr>
          <a:lstStyle/>
          <a:p>
            <a:pPr algn="ctr">
              <a:lnSpc>
                <a:spcPts val="9900"/>
              </a:lnSpc>
            </a:pPr>
            <a:r>
              <a:rPr lang="en-US" sz="9000">
                <a:solidFill>
                  <a:srgbClr val="000000"/>
                </a:solidFill>
                <a:latin typeface="Glacial Indifference"/>
              </a:rPr>
              <a:t>Terima Kasih</a:t>
            </a:r>
          </a:p>
        </p:txBody>
      </p:sp>
      <p:sp>
        <p:nvSpPr>
          <p:cNvPr id="7" name="AutoShape 7"/>
          <p:cNvSpPr/>
          <p:nvPr/>
        </p:nvSpPr>
        <p:spPr>
          <a:xfrm rot="-10800000">
            <a:off x="4561091" y="2018713"/>
            <a:ext cx="9525" cy="1472412"/>
          </a:xfrm>
          <a:prstGeom prst="rect">
            <a:avLst/>
          </a:prstGeom>
          <a:solidFill>
            <a:srgbClr val="000000"/>
          </a:solidFill>
        </p:spPr>
      </p:sp>
      <p:sp>
        <p:nvSpPr>
          <p:cNvPr id="8" name="AutoShape 8"/>
          <p:cNvSpPr/>
          <p:nvPr/>
        </p:nvSpPr>
        <p:spPr>
          <a:xfrm rot="-10800000">
            <a:off x="4561091" y="6865390"/>
            <a:ext cx="9525" cy="1472412"/>
          </a:xfrm>
          <a:prstGeom prst="rect">
            <a:avLst/>
          </a:prstGeom>
          <a:solidFill>
            <a:srgbClr val="000000"/>
          </a:solidFill>
        </p:spPr>
      </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pic>
        <p:nvPicPr>
          <p:cNvPr id="10" name="Picture 10"/>
          <p:cNvPicPr>
            <a:picLocks noChangeAspect="1"/>
          </p:cNvPicPr>
          <p:nvPr/>
        </p:nvPicPr>
        <p:blipFill>
          <a:blip r:embed="rId4"/>
          <a:srcRect/>
          <a:stretch>
            <a:fillRect/>
          </a:stretch>
        </p:blipFill>
        <p:spPr>
          <a:xfrm>
            <a:off x="10554799" y="2453267"/>
            <a:ext cx="5686755" cy="53804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3D3D"/>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sp>
        <p:nvSpPr>
          <p:cNvPr id="7" name="TextBox 7"/>
          <p:cNvSpPr txBox="1"/>
          <p:nvPr/>
        </p:nvSpPr>
        <p:spPr>
          <a:xfrm>
            <a:off x="4979778" y="1609291"/>
            <a:ext cx="8328444" cy="1275504"/>
          </a:xfrm>
          <a:prstGeom prst="rect">
            <a:avLst/>
          </a:prstGeom>
        </p:spPr>
        <p:txBody>
          <a:bodyPr lIns="0" tIns="0" rIns="0" bIns="0" rtlCol="0" anchor="t">
            <a:spAutoFit/>
          </a:bodyPr>
          <a:lstStyle/>
          <a:p>
            <a:pPr algn="ctr">
              <a:lnSpc>
                <a:spcPts val="9899"/>
              </a:lnSpc>
            </a:pPr>
            <a:r>
              <a:rPr lang="en-US" sz="8999">
                <a:solidFill>
                  <a:srgbClr val="FFFFFF"/>
                </a:solidFill>
                <a:latin typeface="Glacial Indifference"/>
              </a:rPr>
              <a:t>Group Members</a:t>
            </a:r>
          </a:p>
        </p:txBody>
      </p:sp>
      <p:grpSp>
        <p:nvGrpSpPr>
          <p:cNvPr id="8" name="Group 8"/>
          <p:cNvGrpSpPr/>
          <p:nvPr/>
        </p:nvGrpSpPr>
        <p:grpSpPr>
          <a:xfrm>
            <a:off x="7622182" y="4719618"/>
            <a:ext cx="3043636" cy="847763"/>
            <a:chOff x="0" y="0"/>
            <a:chExt cx="4058181" cy="1130351"/>
          </a:xfrm>
        </p:grpSpPr>
        <p:sp>
          <p:nvSpPr>
            <p:cNvPr id="9" name="TextBox 9"/>
            <p:cNvSpPr txBox="1"/>
            <p:nvPr/>
          </p:nvSpPr>
          <p:spPr>
            <a:xfrm>
              <a:off x="0" y="-19050"/>
              <a:ext cx="4058181" cy="512220"/>
            </a:xfrm>
            <a:prstGeom prst="rect">
              <a:avLst/>
            </a:prstGeom>
          </p:spPr>
          <p:txBody>
            <a:bodyPr lIns="0" tIns="0" rIns="0" bIns="0" rtlCol="0" anchor="t">
              <a:spAutoFit/>
            </a:bodyPr>
            <a:lstStyle/>
            <a:p>
              <a:pPr algn="ctr">
                <a:lnSpc>
                  <a:spcPts val="3250"/>
                </a:lnSpc>
              </a:pPr>
              <a:r>
                <a:rPr lang="en-US" sz="2500" spc="100">
                  <a:solidFill>
                    <a:srgbClr val="FFFFFF"/>
                  </a:solidFill>
                  <a:latin typeface="Open Sauce Light Bold"/>
                </a:rPr>
                <a:t>Indah Cahya Resti</a:t>
              </a:r>
            </a:p>
          </p:txBody>
        </p:sp>
        <p:sp>
          <p:nvSpPr>
            <p:cNvPr id="10" name="TextBox 10"/>
            <p:cNvSpPr txBox="1"/>
            <p:nvPr/>
          </p:nvSpPr>
          <p:spPr>
            <a:xfrm>
              <a:off x="314425" y="702140"/>
              <a:ext cx="3429331" cy="428211"/>
            </a:xfrm>
            <a:prstGeom prst="rect">
              <a:avLst/>
            </a:prstGeom>
          </p:spPr>
          <p:txBody>
            <a:bodyPr lIns="0" tIns="0" rIns="0" bIns="0" rtlCol="0" anchor="t">
              <a:spAutoFit/>
            </a:bodyPr>
            <a:lstStyle/>
            <a:p>
              <a:pPr algn="ctr">
                <a:lnSpc>
                  <a:spcPts val="2600"/>
                </a:lnSpc>
              </a:pPr>
              <a:r>
                <a:rPr lang="en-US" sz="2000" spc="80">
                  <a:solidFill>
                    <a:srgbClr val="FFFFFF"/>
                  </a:solidFill>
                  <a:latin typeface="Open Sauce Light"/>
                </a:rPr>
                <a:t>09011281823046</a:t>
              </a:r>
            </a:p>
          </p:txBody>
        </p:sp>
      </p:grpSp>
      <p:grpSp>
        <p:nvGrpSpPr>
          <p:cNvPr id="11" name="Group 11"/>
          <p:cNvGrpSpPr/>
          <p:nvPr/>
        </p:nvGrpSpPr>
        <p:grpSpPr>
          <a:xfrm>
            <a:off x="4578546" y="6641667"/>
            <a:ext cx="3043636" cy="1249391"/>
            <a:chOff x="0" y="0"/>
            <a:chExt cx="4058181" cy="1665855"/>
          </a:xfrm>
        </p:grpSpPr>
        <p:sp>
          <p:nvSpPr>
            <p:cNvPr id="12" name="TextBox 12"/>
            <p:cNvSpPr txBox="1"/>
            <p:nvPr/>
          </p:nvSpPr>
          <p:spPr>
            <a:xfrm>
              <a:off x="0" y="-19050"/>
              <a:ext cx="4058181" cy="1047724"/>
            </a:xfrm>
            <a:prstGeom prst="rect">
              <a:avLst/>
            </a:prstGeom>
          </p:spPr>
          <p:txBody>
            <a:bodyPr lIns="0" tIns="0" rIns="0" bIns="0" rtlCol="0" anchor="t">
              <a:spAutoFit/>
            </a:bodyPr>
            <a:lstStyle/>
            <a:p>
              <a:pPr algn="ctr">
                <a:lnSpc>
                  <a:spcPts val="3250"/>
                </a:lnSpc>
              </a:pPr>
              <a:r>
                <a:rPr lang="en-US" sz="2500" spc="100">
                  <a:solidFill>
                    <a:srgbClr val="FFFFFF"/>
                  </a:solidFill>
                  <a:latin typeface="Open Sauce Light Bold"/>
                </a:rPr>
                <a:t>Muhammad Farhan Alharits</a:t>
              </a:r>
            </a:p>
          </p:txBody>
        </p:sp>
        <p:sp>
          <p:nvSpPr>
            <p:cNvPr id="13" name="TextBox 13"/>
            <p:cNvSpPr txBox="1"/>
            <p:nvPr/>
          </p:nvSpPr>
          <p:spPr>
            <a:xfrm>
              <a:off x="314425" y="1237643"/>
              <a:ext cx="3429331" cy="428211"/>
            </a:xfrm>
            <a:prstGeom prst="rect">
              <a:avLst/>
            </a:prstGeom>
          </p:spPr>
          <p:txBody>
            <a:bodyPr lIns="0" tIns="0" rIns="0" bIns="0" rtlCol="0" anchor="t">
              <a:spAutoFit/>
            </a:bodyPr>
            <a:lstStyle/>
            <a:p>
              <a:pPr algn="ctr">
                <a:lnSpc>
                  <a:spcPts val="2600"/>
                </a:lnSpc>
              </a:pPr>
              <a:r>
                <a:rPr lang="en-US" sz="2000" spc="80">
                  <a:solidFill>
                    <a:srgbClr val="FFFFFF"/>
                  </a:solidFill>
                  <a:latin typeface="Open Sauce Light"/>
                </a:rPr>
                <a:t>09011281823067</a:t>
              </a:r>
            </a:p>
          </p:txBody>
        </p:sp>
      </p:grpSp>
      <p:grpSp>
        <p:nvGrpSpPr>
          <p:cNvPr id="14" name="Group 14"/>
          <p:cNvGrpSpPr/>
          <p:nvPr/>
        </p:nvGrpSpPr>
        <p:grpSpPr>
          <a:xfrm>
            <a:off x="10665818" y="6641667"/>
            <a:ext cx="3043636" cy="1249391"/>
            <a:chOff x="0" y="0"/>
            <a:chExt cx="4058181" cy="1665855"/>
          </a:xfrm>
        </p:grpSpPr>
        <p:sp>
          <p:nvSpPr>
            <p:cNvPr id="15" name="TextBox 15"/>
            <p:cNvSpPr txBox="1"/>
            <p:nvPr/>
          </p:nvSpPr>
          <p:spPr>
            <a:xfrm>
              <a:off x="0" y="-19050"/>
              <a:ext cx="4058181" cy="1047724"/>
            </a:xfrm>
            <a:prstGeom prst="rect">
              <a:avLst/>
            </a:prstGeom>
          </p:spPr>
          <p:txBody>
            <a:bodyPr lIns="0" tIns="0" rIns="0" bIns="0" rtlCol="0" anchor="t">
              <a:spAutoFit/>
            </a:bodyPr>
            <a:lstStyle/>
            <a:p>
              <a:pPr algn="ctr">
                <a:lnSpc>
                  <a:spcPts val="3250"/>
                </a:lnSpc>
              </a:pPr>
              <a:r>
                <a:rPr lang="en-US" sz="2500" spc="100">
                  <a:solidFill>
                    <a:srgbClr val="FFFFFF"/>
                  </a:solidFill>
                  <a:latin typeface="Open Sauce Light Bold"/>
                </a:rPr>
                <a:t>Muhammad Realdi</a:t>
              </a:r>
            </a:p>
          </p:txBody>
        </p:sp>
        <p:sp>
          <p:nvSpPr>
            <p:cNvPr id="16" name="TextBox 16"/>
            <p:cNvSpPr txBox="1"/>
            <p:nvPr/>
          </p:nvSpPr>
          <p:spPr>
            <a:xfrm>
              <a:off x="314425" y="1237643"/>
              <a:ext cx="3429331" cy="428211"/>
            </a:xfrm>
            <a:prstGeom prst="rect">
              <a:avLst/>
            </a:prstGeom>
          </p:spPr>
          <p:txBody>
            <a:bodyPr lIns="0" tIns="0" rIns="0" bIns="0" rtlCol="0" anchor="t">
              <a:spAutoFit/>
            </a:bodyPr>
            <a:lstStyle/>
            <a:p>
              <a:pPr algn="ctr">
                <a:lnSpc>
                  <a:spcPts val="2600"/>
                </a:lnSpc>
              </a:pPr>
              <a:r>
                <a:rPr lang="en-US" sz="2000" spc="80">
                  <a:solidFill>
                    <a:srgbClr val="FFFFFF"/>
                  </a:solidFill>
                  <a:latin typeface="Open Sauce Light"/>
                </a:rPr>
                <a:t>09011281823070</a:t>
              </a:r>
            </a:p>
          </p:txBody>
        </p:sp>
      </p:grpSp>
      <p:grpSp>
        <p:nvGrpSpPr>
          <p:cNvPr id="17" name="Group 17"/>
          <p:cNvGrpSpPr/>
          <p:nvPr/>
        </p:nvGrpSpPr>
        <p:grpSpPr>
          <a:xfrm>
            <a:off x="13709454" y="4719618"/>
            <a:ext cx="3043636" cy="847763"/>
            <a:chOff x="0" y="0"/>
            <a:chExt cx="4058181" cy="1130351"/>
          </a:xfrm>
        </p:grpSpPr>
        <p:sp>
          <p:nvSpPr>
            <p:cNvPr id="18" name="TextBox 18"/>
            <p:cNvSpPr txBox="1"/>
            <p:nvPr/>
          </p:nvSpPr>
          <p:spPr>
            <a:xfrm>
              <a:off x="0" y="-19050"/>
              <a:ext cx="4058181" cy="512220"/>
            </a:xfrm>
            <a:prstGeom prst="rect">
              <a:avLst/>
            </a:prstGeom>
          </p:spPr>
          <p:txBody>
            <a:bodyPr lIns="0" tIns="0" rIns="0" bIns="0" rtlCol="0" anchor="t">
              <a:spAutoFit/>
            </a:bodyPr>
            <a:lstStyle/>
            <a:p>
              <a:pPr algn="ctr">
                <a:lnSpc>
                  <a:spcPts val="3250"/>
                </a:lnSpc>
              </a:pPr>
              <a:r>
                <a:rPr lang="en-US" sz="2500" spc="100">
                  <a:solidFill>
                    <a:srgbClr val="FFFFFF"/>
                  </a:solidFill>
                  <a:latin typeface="Open Sauce Light Bold"/>
                </a:rPr>
                <a:t>Jepi Sujana</a:t>
              </a:r>
            </a:p>
          </p:txBody>
        </p:sp>
        <p:sp>
          <p:nvSpPr>
            <p:cNvPr id="19" name="TextBox 19"/>
            <p:cNvSpPr txBox="1"/>
            <p:nvPr/>
          </p:nvSpPr>
          <p:spPr>
            <a:xfrm>
              <a:off x="314425" y="702140"/>
              <a:ext cx="3429331" cy="428211"/>
            </a:xfrm>
            <a:prstGeom prst="rect">
              <a:avLst/>
            </a:prstGeom>
          </p:spPr>
          <p:txBody>
            <a:bodyPr lIns="0" tIns="0" rIns="0" bIns="0" rtlCol="0" anchor="t">
              <a:spAutoFit/>
            </a:bodyPr>
            <a:lstStyle/>
            <a:p>
              <a:pPr algn="ctr">
                <a:lnSpc>
                  <a:spcPts val="2600"/>
                </a:lnSpc>
              </a:pPr>
              <a:r>
                <a:rPr lang="en-US" sz="2000" spc="80">
                  <a:solidFill>
                    <a:srgbClr val="FFFFFF"/>
                  </a:solidFill>
                  <a:latin typeface="Open Sauce Light"/>
                </a:rPr>
                <a:t>09011281823061</a:t>
              </a:r>
            </a:p>
          </p:txBody>
        </p:sp>
      </p:grpSp>
      <p:grpSp>
        <p:nvGrpSpPr>
          <p:cNvPr id="20" name="Group 20"/>
          <p:cNvGrpSpPr/>
          <p:nvPr/>
        </p:nvGrpSpPr>
        <p:grpSpPr>
          <a:xfrm>
            <a:off x="1544435" y="4719618"/>
            <a:ext cx="3043636" cy="847763"/>
            <a:chOff x="0" y="0"/>
            <a:chExt cx="4058181" cy="1130351"/>
          </a:xfrm>
        </p:grpSpPr>
        <p:sp>
          <p:nvSpPr>
            <p:cNvPr id="21" name="TextBox 21"/>
            <p:cNvSpPr txBox="1"/>
            <p:nvPr/>
          </p:nvSpPr>
          <p:spPr>
            <a:xfrm>
              <a:off x="0" y="-19050"/>
              <a:ext cx="4058181" cy="512220"/>
            </a:xfrm>
            <a:prstGeom prst="rect">
              <a:avLst/>
            </a:prstGeom>
          </p:spPr>
          <p:txBody>
            <a:bodyPr lIns="0" tIns="0" rIns="0" bIns="0" rtlCol="0" anchor="t">
              <a:spAutoFit/>
            </a:bodyPr>
            <a:lstStyle/>
            <a:p>
              <a:pPr algn="ctr">
                <a:lnSpc>
                  <a:spcPts val="3250"/>
                </a:lnSpc>
              </a:pPr>
              <a:r>
                <a:rPr lang="en-US" sz="2500" spc="100">
                  <a:solidFill>
                    <a:srgbClr val="FFFFFF"/>
                  </a:solidFill>
                  <a:latin typeface="Open Sauce Light Bold"/>
                </a:rPr>
                <a:t>Caezar Alfillail</a:t>
              </a:r>
            </a:p>
          </p:txBody>
        </p:sp>
        <p:sp>
          <p:nvSpPr>
            <p:cNvPr id="22" name="TextBox 22"/>
            <p:cNvSpPr txBox="1"/>
            <p:nvPr/>
          </p:nvSpPr>
          <p:spPr>
            <a:xfrm>
              <a:off x="314425" y="702140"/>
              <a:ext cx="3429331" cy="428211"/>
            </a:xfrm>
            <a:prstGeom prst="rect">
              <a:avLst/>
            </a:prstGeom>
          </p:spPr>
          <p:txBody>
            <a:bodyPr lIns="0" tIns="0" rIns="0" bIns="0" rtlCol="0" anchor="t">
              <a:spAutoFit/>
            </a:bodyPr>
            <a:lstStyle/>
            <a:p>
              <a:pPr algn="ctr">
                <a:lnSpc>
                  <a:spcPts val="2600"/>
                </a:lnSpc>
              </a:pPr>
              <a:r>
                <a:rPr lang="en-US" sz="2000" spc="80">
                  <a:solidFill>
                    <a:srgbClr val="FFFFFF"/>
                  </a:solidFill>
                  <a:latin typeface="Open Sauce Light"/>
                </a:rPr>
                <a:t>09011281823044</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2378454" y="3059430"/>
            <a:ext cx="4880846" cy="5401338"/>
          </a:xfrm>
          <a:prstGeom prst="rect">
            <a:avLst/>
          </a:prstGeom>
        </p:spPr>
      </p:pic>
      <p:pic>
        <p:nvPicPr>
          <p:cNvPr id="7" name="Picture 7"/>
          <p:cNvPicPr>
            <a:picLocks noChangeAspect="1"/>
          </p:cNvPicPr>
          <p:nvPr/>
        </p:nvPicPr>
        <p:blipFill>
          <a:blip r:embed="rId4"/>
          <a:srcRect/>
          <a:stretch>
            <a:fillRect/>
          </a:stretch>
        </p:blipFill>
        <p:spPr>
          <a:xfrm>
            <a:off x="17499545" y="9552243"/>
            <a:ext cx="394907" cy="262793"/>
          </a:xfrm>
          <a:prstGeom prst="rect">
            <a:avLst/>
          </a:prstGeom>
        </p:spPr>
      </p:pic>
      <p:grpSp>
        <p:nvGrpSpPr>
          <p:cNvPr id="8" name="Group 8"/>
          <p:cNvGrpSpPr/>
          <p:nvPr/>
        </p:nvGrpSpPr>
        <p:grpSpPr>
          <a:xfrm>
            <a:off x="0" y="0"/>
            <a:ext cx="11165798" cy="10287000"/>
            <a:chOff x="0" y="0"/>
            <a:chExt cx="3777073" cy="3479800"/>
          </a:xfrm>
        </p:grpSpPr>
        <p:sp>
          <p:nvSpPr>
            <p:cNvPr id="9" name="Freeform 9"/>
            <p:cNvSpPr/>
            <p:nvPr/>
          </p:nvSpPr>
          <p:spPr>
            <a:xfrm>
              <a:off x="0" y="0"/>
              <a:ext cx="3777073" cy="3479800"/>
            </a:xfrm>
            <a:custGeom>
              <a:avLst/>
              <a:gdLst/>
              <a:ahLst/>
              <a:cxnLst/>
              <a:rect l="l" t="t" r="r" b="b"/>
              <a:pathLst>
                <a:path w="3777073" h="3479800">
                  <a:moveTo>
                    <a:pt x="0" y="0"/>
                  </a:moveTo>
                  <a:lnTo>
                    <a:pt x="3777073" y="0"/>
                  </a:lnTo>
                  <a:lnTo>
                    <a:pt x="3777073" y="3479800"/>
                  </a:lnTo>
                  <a:lnTo>
                    <a:pt x="0" y="3479800"/>
                  </a:lnTo>
                  <a:close/>
                </a:path>
              </a:pathLst>
            </a:custGeom>
            <a:solidFill>
              <a:srgbClr val="FFDF2B"/>
            </a:solidFill>
          </p:spPr>
        </p:sp>
      </p:grpSp>
      <p:sp>
        <p:nvSpPr>
          <p:cNvPr id="10" name="TextBox 10"/>
          <p:cNvSpPr txBox="1"/>
          <p:nvPr/>
        </p:nvSpPr>
        <p:spPr>
          <a:xfrm>
            <a:off x="815772" y="2973705"/>
            <a:ext cx="9534253" cy="3122295"/>
          </a:xfrm>
          <a:prstGeom prst="rect">
            <a:avLst/>
          </a:prstGeom>
        </p:spPr>
        <p:txBody>
          <a:bodyPr lIns="0" tIns="0" rIns="0" bIns="0" rtlCol="0" anchor="t">
            <a:spAutoFit/>
          </a:bodyPr>
          <a:lstStyle/>
          <a:p>
            <a:pPr>
              <a:lnSpc>
                <a:spcPts val="4200"/>
              </a:lnSpc>
            </a:pPr>
            <a:r>
              <a:rPr lang="en-US" sz="2800" spc="112">
                <a:solidFill>
                  <a:srgbClr val="000000"/>
                </a:solidFill>
                <a:latin typeface="Open Sauce Light Bold"/>
              </a:rPr>
              <a:t>Base Transceiver Station (BTS) adalah Perangkat Pemancar (Transceiver) dan penerima (Receiver) yang memberikan pelayanan radio kepada Mobile Station (MS). Berfungsi sebagai interkoneksi antara infrastruktur sistem seluluer dengan Out Station</a:t>
            </a:r>
          </a:p>
        </p:txBody>
      </p:sp>
      <p:sp>
        <p:nvSpPr>
          <p:cNvPr id="11" name="TextBox 11"/>
          <p:cNvSpPr txBox="1"/>
          <p:nvPr/>
        </p:nvSpPr>
        <p:spPr>
          <a:xfrm>
            <a:off x="815772" y="6814955"/>
            <a:ext cx="9534253" cy="2074545"/>
          </a:xfrm>
          <a:prstGeom prst="rect">
            <a:avLst/>
          </a:prstGeom>
        </p:spPr>
        <p:txBody>
          <a:bodyPr lIns="0" tIns="0" rIns="0" bIns="0" rtlCol="0" anchor="t">
            <a:spAutoFit/>
          </a:bodyPr>
          <a:lstStyle/>
          <a:p>
            <a:pPr>
              <a:lnSpc>
                <a:spcPts val="4200"/>
              </a:lnSpc>
            </a:pPr>
            <a:r>
              <a:rPr lang="en-US" sz="2800" spc="112">
                <a:solidFill>
                  <a:srgbClr val="000000"/>
                </a:solidFill>
                <a:latin typeface="Open Sauce Light Bold"/>
              </a:rPr>
              <a:t>Drive Test merupakan salah satu bagian pekerjaan dalam optimalisasi jaringan radio. Drive Test bertujuan untuk mengumpulkan informasi jaringan secara real di lapangan</a:t>
            </a:r>
          </a:p>
        </p:txBody>
      </p:sp>
      <p:pic>
        <p:nvPicPr>
          <p:cNvPr id="12" name="Picture 12"/>
          <p:cNvPicPr>
            <a:picLocks noChangeAspect="1"/>
          </p:cNvPicPr>
          <p:nvPr/>
        </p:nvPicPr>
        <p:blipFill>
          <a:blip r:embed="rId5"/>
          <a:srcRect/>
          <a:stretch>
            <a:fillRect/>
          </a:stretch>
        </p:blipFill>
        <p:spPr>
          <a:xfrm>
            <a:off x="2819400" y="1211363"/>
            <a:ext cx="866775" cy="866775"/>
          </a:xfrm>
          <a:prstGeom prst="rect">
            <a:avLst/>
          </a:prstGeom>
        </p:spPr>
      </p:pic>
      <p:sp>
        <p:nvSpPr>
          <p:cNvPr id="13" name="TextBox 13"/>
          <p:cNvSpPr txBox="1"/>
          <p:nvPr/>
        </p:nvSpPr>
        <p:spPr>
          <a:xfrm>
            <a:off x="2434570" y="1343761"/>
            <a:ext cx="6296657" cy="573405"/>
          </a:xfrm>
          <a:prstGeom prst="rect">
            <a:avLst/>
          </a:prstGeom>
        </p:spPr>
        <p:txBody>
          <a:bodyPr lIns="0" tIns="0" rIns="0" bIns="0" rtlCol="0" anchor="t">
            <a:spAutoFit/>
          </a:bodyPr>
          <a:lstStyle/>
          <a:p>
            <a:pPr algn="ctr">
              <a:lnSpc>
                <a:spcPts val="4680"/>
              </a:lnSpc>
            </a:pPr>
            <a:r>
              <a:rPr lang="en-US" sz="3600" spc="144" dirty="0">
                <a:solidFill>
                  <a:srgbClr val="000000"/>
                </a:solidFill>
                <a:latin typeface="Open Sauce Light Bold"/>
              </a:rPr>
              <a:t>Do You Know?</a:t>
            </a:r>
          </a:p>
        </p:txBody>
      </p:sp>
      <p:pic>
        <p:nvPicPr>
          <p:cNvPr id="14" name="Picture 14"/>
          <p:cNvPicPr>
            <a:picLocks noChangeAspect="1"/>
          </p:cNvPicPr>
          <p:nvPr/>
        </p:nvPicPr>
        <p:blipFill>
          <a:blip r:embed="rId5"/>
          <a:srcRect/>
          <a:stretch>
            <a:fillRect/>
          </a:stretch>
        </p:blipFill>
        <p:spPr>
          <a:xfrm>
            <a:off x="7515225" y="1211363"/>
            <a:ext cx="866775" cy="866775"/>
          </a:xfrm>
          <a:prstGeom prst="rect">
            <a:avLst/>
          </a:prstGeom>
        </p:spPr>
      </p:pic>
      <p:pic>
        <p:nvPicPr>
          <p:cNvPr id="15" name="Picture 15"/>
          <p:cNvPicPr>
            <a:picLocks noChangeAspect="1"/>
          </p:cNvPicPr>
          <p:nvPr/>
        </p:nvPicPr>
        <p:blipFill>
          <a:blip r:embed="rId6"/>
          <a:srcRect/>
          <a:stretch>
            <a:fillRect/>
          </a:stretch>
        </p:blipFill>
        <p:spPr>
          <a:xfrm rot="-1834035">
            <a:off x="15985837" y="2487692"/>
            <a:ext cx="511701" cy="4746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48A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5F5E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sp>
        <p:nvSpPr>
          <p:cNvPr id="7" name="TextBox 7"/>
          <p:cNvSpPr txBox="1"/>
          <p:nvPr/>
        </p:nvSpPr>
        <p:spPr>
          <a:xfrm>
            <a:off x="1757755" y="687387"/>
            <a:ext cx="14772490" cy="720725"/>
          </a:xfrm>
          <a:prstGeom prst="rect">
            <a:avLst/>
          </a:prstGeom>
        </p:spPr>
        <p:txBody>
          <a:bodyPr lIns="0" tIns="0" rIns="0" bIns="0" rtlCol="0" anchor="t">
            <a:spAutoFit/>
          </a:bodyPr>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US" sz="5000" b="0" i="0" u="none" strike="noStrike" kern="1200" cap="none" spc="0" normalizeH="0" baseline="0" noProof="0">
                <a:ln>
                  <a:noFill/>
                </a:ln>
                <a:solidFill>
                  <a:srgbClr val="F5F5EF"/>
                </a:solidFill>
                <a:effectLst/>
                <a:uLnTx/>
                <a:uFillTx/>
                <a:latin typeface="Glacial Indifference"/>
                <a:ea typeface="+mn-ea"/>
                <a:cs typeface="+mn-cs"/>
              </a:rPr>
              <a:t>Apa itu RSRP, RSRQ, dan RSSNR?</a:t>
            </a:r>
          </a:p>
        </p:txBody>
      </p:sp>
      <p:grpSp>
        <p:nvGrpSpPr>
          <p:cNvPr id="8" name="Group 8"/>
          <p:cNvGrpSpPr/>
          <p:nvPr/>
        </p:nvGrpSpPr>
        <p:grpSpPr>
          <a:xfrm>
            <a:off x="1895475" y="2053744"/>
            <a:ext cx="4144234" cy="5299556"/>
            <a:chOff x="0" y="0"/>
            <a:chExt cx="27632168" cy="34027352"/>
          </a:xfrm>
        </p:grpSpPr>
        <p:sp>
          <p:nvSpPr>
            <p:cNvPr id="9" name="Freeform 9"/>
            <p:cNvSpPr/>
            <p:nvPr/>
          </p:nvSpPr>
          <p:spPr>
            <a:xfrm>
              <a:off x="0" y="0"/>
              <a:ext cx="27632168" cy="34027352"/>
            </a:xfrm>
            <a:custGeom>
              <a:avLst/>
              <a:gdLst/>
              <a:ahLst/>
              <a:cxnLst/>
              <a:rect l="l" t="t" r="r" b="b"/>
              <a:pathLst>
                <a:path w="27632168" h="34027352">
                  <a:moveTo>
                    <a:pt x="27406107" y="0"/>
                  </a:moveTo>
                  <a:lnTo>
                    <a:pt x="0" y="0"/>
                  </a:lnTo>
                  <a:lnTo>
                    <a:pt x="0" y="34027352"/>
                  </a:lnTo>
                  <a:lnTo>
                    <a:pt x="27632168" y="34027352"/>
                  </a:lnTo>
                  <a:lnTo>
                    <a:pt x="27632168" y="0"/>
                  </a:lnTo>
                  <a:lnTo>
                    <a:pt x="27406107" y="0"/>
                  </a:lnTo>
                  <a:close/>
                  <a:moveTo>
                    <a:pt x="27406107" y="33801292"/>
                  </a:moveTo>
                  <a:lnTo>
                    <a:pt x="228600" y="33801292"/>
                  </a:lnTo>
                  <a:lnTo>
                    <a:pt x="228600" y="228600"/>
                  </a:lnTo>
                  <a:lnTo>
                    <a:pt x="27406107" y="228600"/>
                  </a:lnTo>
                  <a:lnTo>
                    <a:pt x="27406107" y="33801292"/>
                  </a:lnTo>
                  <a:close/>
                </a:path>
              </a:pathLst>
            </a:custGeom>
            <a:solidFill>
              <a:srgbClr val="F5F5EF"/>
            </a:solidFill>
          </p:spPr>
        </p:sp>
      </p:grpSp>
      <p:sp>
        <p:nvSpPr>
          <p:cNvPr id="10" name="TextBox 10"/>
          <p:cNvSpPr txBox="1"/>
          <p:nvPr/>
        </p:nvSpPr>
        <p:spPr>
          <a:xfrm>
            <a:off x="2167805" y="2280042"/>
            <a:ext cx="3599573" cy="4556760"/>
          </a:xfrm>
          <a:prstGeom prst="rect">
            <a:avLst/>
          </a:prstGeom>
        </p:spPr>
        <p:txBody>
          <a:bodyPr lIns="0" tIns="0" rIns="0" bIns="0" rtlCol="0" anchor="t">
            <a:spAutoFit/>
          </a:bodyPr>
          <a:lstStyle/>
          <a:p>
            <a:pPr marL="0" marR="0" lvl="0" indent="0" algn="ctr" defTabSz="914400" rtl="0" eaLnBrk="1" fontAlgn="auto" latinLnBrk="0" hangingPunct="1">
              <a:lnSpc>
                <a:spcPts val="2850"/>
              </a:lnSpc>
              <a:spcBef>
                <a:spcPts val="0"/>
              </a:spcBef>
              <a:spcAft>
                <a:spcPts val="0"/>
              </a:spcAft>
              <a:buClrTx/>
              <a:buSzTx/>
              <a:buFontTx/>
              <a:buNone/>
              <a:tabLst/>
              <a:defRPr/>
            </a:pPr>
            <a:r>
              <a:rPr kumimoji="0" lang="en-US" sz="1900" b="0" i="0" u="none" strike="noStrike" kern="1200" cap="none" spc="76" normalizeH="0" baseline="0" noProof="0">
                <a:ln>
                  <a:noFill/>
                </a:ln>
                <a:solidFill>
                  <a:srgbClr val="F5F5EF"/>
                </a:solidFill>
                <a:effectLst/>
                <a:uLnTx/>
                <a:uFillTx/>
                <a:latin typeface="Open Sauce Light Bold"/>
                <a:ea typeface="+mn-ea"/>
                <a:cs typeface="+mn-cs"/>
              </a:rPr>
              <a:t>RSRP merupakan sinyal LTE power yang diterima oleh user dalam frekuensi tertentu. Semakin jauh jarak antara site dan user, maka semakin kecil pula RSRP yang diterima oleh user. RS merupakan Reference Signal atau RSRP di tiap titik jangkauan coverage. user yang berada di luar jangkauan maka tidak akan mendapatkan layanan LTE</a:t>
            </a:r>
          </a:p>
        </p:txBody>
      </p:sp>
      <p:grpSp>
        <p:nvGrpSpPr>
          <p:cNvPr id="11" name="Group 11"/>
          <p:cNvGrpSpPr/>
          <p:nvPr/>
        </p:nvGrpSpPr>
        <p:grpSpPr>
          <a:xfrm>
            <a:off x="7071883" y="2053744"/>
            <a:ext cx="4144234" cy="6671156"/>
            <a:chOff x="0" y="0"/>
            <a:chExt cx="27632168" cy="42991055"/>
          </a:xfrm>
        </p:grpSpPr>
        <p:sp>
          <p:nvSpPr>
            <p:cNvPr id="12" name="Freeform 12"/>
            <p:cNvSpPr/>
            <p:nvPr/>
          </p:nvSpPr>
          <p:spPr>
            <a:xfrm>
              <a:off x="0" y="0"/>
              <a:ext cx="27632168" cy="42991053"/>
            </a:xfrm>
            <a:custGeom>
              <a:avLst/>
              <a:gdLst/>
              <a:ahLst/>
              <a:cxnLst/>
              <a:rect l="l" t="t" r="r" b="b"/>
              <a:pathLst>
                <a:path w="27632168" h="42991053">
                  <a:moveTo>
                    <a:pt x="27406107" y="0"/>
                  </a:moveTo>
                  <a:lnTo>
                    <a:pt x="0" y="0"/>
                  </a:lnTo>
                  <a:lnTo>
                    <a:pt x="0" y="42991053"/>
                  </a:lnTo>
                  <a:lnTo>
                    <a:pt x="27632168" y="42991053"/>
                  </a:lnTo>
                  <a:lnTo>
                    <a:pt x="27632168" y="0"/>
                  </a:lnTo>
                  <a:lnTo>
                    <a:pt x="27406107" y="0"/>
                  </a:lnTo>
                  <a:close/>
                  <a:moveTo>
                    <a:pt x="27406107" y="42764996"/>
                  </a:moveTo>
                  <a:lnTo>
                    <a:pt x="228600" y="42764996"/>
                  </a:lnTo>
                  <a:lnTo>
                    <a:pt x="228600" y="228600"/>
                  </a:lnTo>
                  <a:lnTo>
                    <a:pt x="27406107" y="228600"/>
                  </a:lnTo>
                  <a:lnTo>
                    <a:pt x="27406107" y="42764996"/>
                  </a:lnTo>
                  <a:close/>
                </a:path>
              </a:pathLst>
            </a:custGeom>
            <a:solidFill>
              <a:srgbClr val="F5F5EF"/>
            </a:solidFill>
          </p:spPr>
        </p:sp>
      </p:grpSp>
      <p:grpSp>
        <p:nvGrpSpPr>
          <p:cNvPr id="13" name="Group 13"/>
          <p:cNvGrpSpPr/>
          <p:nvPr/>
        </p:nvGrpSpPr>
        <p:grpSpPr>
          <a:xfrm>
            <a:off x="12248291" y="2053744"/>
            <a:ext cx="4144234" cy="6061556"/>
            <a:chOff x="0" y="0"/>
            <a:chExt cx="27632168" cy="36075935"/>
          </a:xfrm>
        </p:grpSpPr>
        <p:sp>
          <p:nvSpPr>
            <p:cNvPr id="14" name="Freeform 14"/>
            <p:cNvSpPr/>
            <p:nvPr/>
          </p:nvSpPr>
          <p:spPr>
            <a:xfrm>
              <a:off x="0" y="0"/>
              <a:ext cx="27632168" cy="36075934"/>
            </a:xfrm>
            <a:custGeom>
              <a:avLst/>
              <a:gdLst/>
              <a:ahLst/>
              <a:cxnLst/>
              <a:rect l="l" t="t" r="r" b="b"/>
              <a:pathLst>
                <a:path w="27632168" h="36075934">
                  <a:moveTo>
                    <a:pt x="27406107" y="0"/>
                  </a:moveTo>
                  <a:lnTo>
                    <a:pt x="0" y="0"/>
                  </a:lnTo>
                  <a:lnTo>
                    <a:pt x="0" y="36075934"/>
                  </a:lnTo>
                  <a:lnTo>
                    <a:pt x="27632168" y="36075934"/>
                  </a:lnTo>
                  <a:lnTo>
                    <a:pt x="27632168" y="0"/>
                  </a:lnTo>
                  <a:lnTo>
                    <a:pt x="27406107" y="0"/>
                  </a:lnTo>
                  <a:close/>
                  <a:moveTo>
                    <a:pt x="27406107" y="35849874"/>
                  </a:moveTo>
                  <a:lnTo>
                    <a:pt x="228600" y="35849874"/>
                  </a:lnTo>
                  <a:lnTo>
                    <a:pt x="228600" y="228600"/>
                  </a:lnTo>
                  <a:lnTo>
                    <a:pt x="27406107" y="228600"/>
                  </a:lnTo>
                  <a:lnTo>
                    <a:pt x="27406107" y="35849874"/>
                  </a:lnTo>
                  <a:close/>
                </a:path>
              </a:pathLst>
            </a:custGeom>
            <a:solidFill>
              <a:srgbClr val="F5F5EF"/>
            </a:solidFill>
          </p:spPr>
        </p:sp>
      </p:grpSp>
      <p:sp>
        <p:nvSpPr>
          <p:cNvPr id="15" name="TextBox 15"/>
          <p:cNvSpPr txBox="1"/>
          <p:nvPr/>
        </p:nvSpPr>
        <p:spPr>
          <a:xfrm>
            <a:off x="7344214" y="2280042"/>
            <a:ext cx="3599573" cy="5966460"/>
          </a:xfrm>
          <a:prstGeom prst="rect">
            <a:avLst/>
          </a:prstGeom>
        </p:spPr>
        <p:txBody>
          <a:bodyPr lIns="0" tIns="0" rIns="0" bIns="0" rtlCol="0" anchor="t">
            <a:spAutoFit/>
          </a:bodyPr>
          <a:lstStyle/>
          <a:p>
            <a:pPr marL="0" marR="0" lvl="0" indent="0" algn="ctr" defTabSz="914400" rtl="0" eaLnBrk="1" fontAlgn="auto" latinLnBrk="0" hangingPunct="1">
              <a:lnSpc>
                <a:spcPts val="2850"/>
              </a:lnSpc>
              <a:spcBef>
                <a:spcPts val="0"/>
              </a:spcBef>
              <a:spcAft>
                <a:spcPts val="0"/>
              </a:spcAft>
              <a:buClrTx/>
              <a:buSzTx/>
              <a:buFontTx/>
              <a:buNone/>
              <a:tabLst/>
              <a:defRPr/>
            </a:pP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RSRQ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adalah</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rasio</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antara</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RSRP dan RSSI (Received Signal Strength Indicator). RB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adalah</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resource Block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dari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bandwidth yang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diukur</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RSRQ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dapat</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dibandingkan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dengan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Ec</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/No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yaitu</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kualitas</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sinyal</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pada UMTS.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Ini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merupakan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parameter yang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menentukan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kualitas</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dari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sinyal</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yang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diterima</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Semakin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besar</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nilai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RSSI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maka</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semakin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kecil</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nilai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RSRP.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Selain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itu</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semakin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besar</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nilai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RSRP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maka</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semakin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besar</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pula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nilai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RSRQ.</a:t>
            </a:r>
          </a:p>
        </p:txBody>
      </p:sp>
      <p:sp>
        <p:nvSpPr>
          <p:cNvPr id="16" name="TextBox 16"/>
          <p:cNvSpPr txBox="1"/>
          <p:nvPr/>
        </p:nvSpPr>
        <p:spPr>
          <a:xfrm>
            <a:off x="12520622" y="2280042"/>
            <a:ext cx="3599573" cy="4909185"/>
          </a:xfrm>
          <a:prstGeom prst="rect">
            <a:avLst/>
          </a:prstGeom>
        </p:spPr>
        <p:txBody>
          <a:bodyPr lIns="0" tIns="0" rIns="0" bIns="0" rtlCol="0" anchor="t">
            <a:spAutoFit/>
          </a:bodyPr>
          <a:lstStyle/>
          <a:p>
            <a:pPr marL="0" marR="0" lvl="0" indent="0" algn="ctr" defTabSz="914400" rtl="0" eaLnBrk="1" fontAlgn="auto" latinLnBrk="0" hangingPunct="1">
              <a:lnSpc>
                <a:spcPts val="2850"/>
              </a:lnSpc>
              <a:spcBef>
                <a:spcPts val="0"/>
              </a:spcBef>
              <a:spcAft>
                <a:spcPts val="0"/>
              </a:spcAft>
              <a:buClrTx/>
              <a:buSzTx/>
              <a:buFontTx/>
              <a:buNone/>
              <a:tabLst/>
              <a:defRPr/>
            </a:pP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RSSNR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merupakan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perbandingan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daya</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dalam</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suatu</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sinyal</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terhadap</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daya</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yang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dimiliki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oleh noise yang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muncul</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pada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titik</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tertentu</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pada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saat</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transmisi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Noise yang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bernilai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besar</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menyebabkan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nilai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RSSNR yang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semakin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kecil</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Semakin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dekat</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jarak</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transmisi</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maka</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akan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semakin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besar</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pula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kekuataan</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RSSNR,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begitu</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 juga </a:t>
            </a:r>
            <a:r>
              <a:rPr kumimoji="0" lang="en-US" sz="1900" b="0" i="0" u="none" strike="noStrike" kern="1200" cap="none" spc="76" normalizeH="0" baseline="0" noProof="0" dirty="0" err="1">
                <a:ln>
                  <a:noFill/>
                </a:ln>
                <a:solidFill>
                  <a:srgbClr val="F5F5EF"/>
                </a:solidFill>
                <a:effectLst/>
                <a:uLnTx/>
                <a:uFillTx/>
                <a:latin typeface="Open Sauce Light Bold"/>
                <a:ea typeface="+mn-ea"/>
                <a:cs typeface="+mn-cs"/>
              </a:rPr>
              <a:t>sebaliknya</a:t>
            </a:r>
            <a:r>
              <a:rPr kumimoji="0" lang="en-US" sz="1900" b="0" i="0" u="none" strike="noStrike" kern="1200" cap="none" spc="76" normalizeH="0" baseline="0" noProof="0" dirty="0">
                <a:ln>
                  <a:noFill/>
                </a:ln>
                <a:solidFill>
                  <a:srgbClr val="F5F5EF"/>
                </a:solidFill>
                <a:effectLst/>
                <a:uLnTx/>
                <a:uFillTx/>
                <a:latin typeface="Open Sauce Light Bold"/>
                <a:ea typeface="+mn-ea"/>
                <a:cs typeface="+mn-cs"/>
              </a:rPr>
              <a:t>.</a:t>
            </a:r>
          </a:p>
        </p:txBody>
      </p:sp>
      <p:pic>
        <p:nvPicPr>
          <p:cNvPr id="17" name="Picture 17"/>
          <p:cNvPicPr>
            <a:picLocks noChangeAspect="1"/>
          </p:cNvPicPr>
          <p:nvPr/>
        </p:nvPicPr>
        <p:blipFill>
          <a:blip r:embed="rId4"/>
          <a:srcRect/>
          <a:stretch>
            <a:fillRect/>
          </a:stretch>
        </p:blipFill>
        <p:spPr>
          <a:xfrm>
            <a:off x="3100817" y="595312"/>
            <a:ext cx="866775" cy="866775"/>
          </a:xfrm>
          <a:prstGeom prst="rect">
            <a:avLst/>
          </a:prstGeom>
        </p:spPr>
      </p:pic>
      <p:pic>
        <p:nvPicPr>
          <p:cNvPr id="18" name="Picture 18"/>
          <p:cNvPicPr>
            <a:picLocks noChangeAspect="1"/>
          </p:cNvPicPr>
          <p:nvPr/>
        </p:nvPicPr>
        <p:blipFill>
          <a:blip r:embed="rId4"/>
          <a:srcRect/>
          <a:stretch>
            <a:fillRect/>
          </a:stretch>
        </p:blipFill>
        <p:spPr>
          <a:xfrm>
            <a:off x="14320408" y="595312"/>
            <a:ext cx="866775" cy="866775"/>
          </a:xfrm>
          <a:prstGeom prst="rect">
            <a:avLst/>
          </a:prstGeom>
        </p:spPr>
      </p:pic>
      <p:pic>
        <p:nvPicPr>
          <p:cNvPr id="19" name="Picture 19"/>
          <p:cNvPicPr>
            <a:picLocks noChangeAspect="1"/>
          </p:cNvPicPr>
          <p:nvPr/>
        </p:nvPicPr>
        <p:blipFill>
          <a:blip r:embed="rId5"/>
          <a:srcRect/>
          <a:stretch>
            <a:fillRect/>
          </a:stretch>
        </p:blipFill>
        <p:spPr>
          <a:xfrm>
            <a:off x="248699" y="7658100"/>
            <a:ext cx="2758464" cy="2457541"/>
          </a:xfrm>
          <a:prstGeom prst="rect">
            <a:avLst/>
          </a:prstGeom>
        </p:spPr>
      </p:pic>
      <p:pic>
        <p:nvPicPr>
          <p:cNvPr id="20" name="Picture 20"/>
          <p:cNvPicPr>
            <a:picLocks noChangeAspect="1"/>
          </p:cNvPicPr>
          <p:nvPr/>
        </p:nvPicPr>
        <p:blipFill>
          <a:blip r:embed="rId6"/>
          <a:srcRect/>
          <a:stretch>
            <a:fillRect/>
          </a:stretch>
        </p:blipFill>
        <p:spPr>
          <a:xfrm>
            <a:off x="3007163" y="9334500"/>
            <a:ext cx="688099" cy="6880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3D3D"/>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sp>
        <p:nvSpPr>
          <p:cNvPr id="7" name="TextBox 7"/>
          <p:cNvSpPr txBox="1"/>
          <p:nvPr/>
        </p:nvSpPr>
        <p:spPr>
          <a:xfrm>
            <a:off x="4829058" y="924852"/>
            <a:ext cx="8629883" cy="866775"/>
          </a:xfrm>
          <a:prstGeom prst="rect">
            <a:avLst/>
          </a:prstGeom>
        </p:spPr>
        <p:txBody>
          <a:bodyPr lIns="0" tIns="0" rIns="0" bIns="0" rtlCol="0" anchor="t">
            <a:spAutoFit/>
          </a:bodyPr>
          <a:lstStyle/>
          <a:p>
            <a:pPr marL="0" marR="0" lvl="0" indent="0" algn="ctr" defTabSz="914400" rtl="0" eaLnBrk="1" fontAlgn="auto" latinLnBrk="0" hangingPunct="1">
              <a:lnSpc>
                <a:spcPts val="6599"/>
              </a:lnSpc>
              <a:spcBef>
                <a:spcPts val="0"/>
              </a:spcBef>
              <a:spcAft>
                <a:spcPts val="0"/>
              </a:spcAft>
              <a:buClrTx/>
              <a:buSzTx/>
              <a:buFontTx/>
              <a:buNone/>
              <a:tabLst/>
              <a:defRPr/>
            </a:pPr>
            <a:r>
              <a:rPr kumimoji="0" lang="en-US" sz="5999" b="0" i="0" u="none" strike="noStrike" kern="1200" cap="none" spc="0" normalizeH="0" baseline="0" noProof="0" dirty="0" err="1">
                <a:ln>
                  <a:noFill/>
                </a:ln>
                <a:solidFill>
                  <a:srgbClr val="FFFFFF"/>
                </a:solidFill>
                <a:effectLst/>
                <a:uLnTx/>
                <a:uFillTx/>
                <a:latin typeface="Glacial Indifference"/>
                <a:ea typeface="+mn-ea"/>
                <a:cs typeface="+mn-cs"/>
              </a:rPr>
              <a:t>Tabel</a:t>
            </a:r>
            <a:r>
              <a:rPr kumimoji="0" lang="en-US" sz="5999" b="0" i="0" u="none" strike="noStrike" kern="1200" cap="none" spc="0" normalizeH="0" baseline="0" noProof="0" dirty="0">
                <a:ln>
                  <a:noFill/>
                </a:ln>
                <a:solidFill>
                  <a:srgbClr val="FFFFFF"/>
                </a:solidFill>
                <a:effectLst/>
                <a:uLnTx/>
                <a:uFillTx/>
                <a:latin typeface="Glacial Indifference"/>
                <a:ea typeface="+mn-ea"/>
                <a:cs typeface="+mn-cs"/>
              </a:rPr>
              <a:t> RSRP dan RSRQ</a:t>
            </a:r>
          </a:p>
        </p:txBody>
      </p:sp>
      <p:graphicFrame>
        <p:nvGraphicFramePr>
          <p:cNvPr id="9" name="Table 9">
            <a:extLst>
              <a:ext uri="{FF2B5EF4-FFF2-40B4-BE49-F238E27FC236}">
                <a16:creationId xmlns:a16="http://schemas.microsoft.com/office/drawing/2014/main" id="{7EFDAF23-E4A2-4819-80A6-6C51CCDC5A0F}"/>
              </a:ext>
            </a:extLst>
          </p:cNvPr>
          <p:cNvGraphicFramePr>
            <a:graphicFrameLocks noGrp="1"/>
          </p:cNvGraphicFramePr>
          <p:nvPr>
            <p:extLst>
              <p:ext uri="{D42A27DB-BD31-4B8C-83A1-F6EECF244321}">
                <p14:modId xmlns:p14="http://schemas.microsoft.com/office/powerpoint/2010/main" val="3003307120"/>
              </p:ext>
            </p:extLst>
          </p:nvPr>
        </p:nvGraphicFramePr>
        <p:xfrm>
          <a:off x="3047999" y="3086100"/>
          <a:ext cx="12192000" cy="2316480"/>
        </p:xfrm>
        <a:graphic>
          <a:graphicData uri="http://schemas.openxmlformats.org/drawingml/2006/table">
            <a:tbl>
              <a:tblPr firstRow="1" bandRow="1">
                <a:tableStyleId>{125E5076-3810-47DD-B79F-674D7AD40C01}</a:tableStyleId>
              </a:tblPr>
              <a:tblGrid>
                <a:gridCol w="6096000">
                  <a:extLst>
                    <a:ext uri="{9D8B030D-6E8A-4147-A177-3AD203B41FA5}">
                      <a16:colId xmlns:a16="http://schemas.microsoft.com/office/drawing/2014/main" val="2328136211"/>
                    </a:ext>
                  </a:extLst>
                </a:gridCol>
                <a:gridCol w="6096000">
                  <a:extLst>
                    <a:ext uri="{9D8B030D-6E8A-4147-A177-3AD203B41FA5}">
                      <a16:colId xmlns:a16="http://schemas.microsoft.com/office/drawing/2014/main" val="3133460222"/>
                    </a:ext>
                  </a:extLst>
                </a:gridCol>
              </a:tblGrid>
              <a:tr h="370840">
                <a:tc>
                  <a:txBody>
                    <a:bodyPr/>
                    <a:lstStyle/>
                    <a:p>
                      <a:pPr algn="ctr"/>
                      <a:r>
                        <a:rPr lang="en-US" sz="3200" dirty="0">
                          <a:latin typeface="Glacial Indifference" panose="020B0604020202020204" charset="0"/>
                        </a:rPr>
                        <a:t>RSRP (dBm)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dirty="0" err="1">
                          <a:latin typeface="Glacial Indifference" panose="020B0604020202020204" charset="0"/>
                        </a:rPr>
                        <a:t>Kategori</a:t>
                      </a:r>
                      <a:r>
                        <a:rPr lang="en-US" sz="3200" dirty="0">
                          <a:latin typeface="Glacial Indifference" panose="020B0604020202020204" charset="0"/>
                        </a:rPr>
                        <a:t> RSRP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9991544"/>
                  </a:ext>
                </a:extLst>
              </a:tr>
              <a:tr h="370840">
                <a:tc>
                  <a:txBody>
                    <a:bodyPr/>
                    <a:lstStyle/>
                    <a:p>
                      <a:pPr algn="ctr"/>
                      <a:r>
                        <a:rPr lang="en-US" sz="3200" dirty="0">
                          <a:solidFill>
                            <a:schemeClr val="tx1"/>
                          </a:solidFill>
                          <a:latin typeface="Glacial Indifference" panose="020B0604020202020204" charset="0"/>
                        </a:rPr>
                        <a:t>&gt;= -90 dan &lt;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tc>
                  <a:txBody>
                    <a:bodyPr/>
                    <a:lstStyle/>
                    <a:p>
                      <a:pPr algn="ctr"/>
                      <a:r>
                        <a:rPr lang="en-US" sz="3200" dirty="0">
                          <a:solidFill>
                            <a:schemeClr val="tx1"/>
                          </a:solidFill>
                          <a:latin typeface="Glacial Indifference" panose="020B0604020202020204"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extLst>
                  <a:ext uri="{0D108BD9-81ED-4DB2-BD59-A6C34878D82A}">
                    <a16:rowId xmlns:a16="http://schemas.microsoft.com/office/drawing/2014/main" val="310680049"/>
                  </a:ext>
                </a:extLst>
              </a:tr>
              <a:tr h="370840">
                <a:tc>
                  <a:txBody>
                    <a:bodyPr/>
                    <a:lstStyle/>
                    <a:p>
                      <a:pPr algn="ctr"/>
                      <a:r>
                        <a:rPr lang="en-US" sz="3200" dirty="0">
                          <a:solidFill>
                            <a:schemeClr val="tx1"/>
                          </a:solidFill>
                          <a:latin typeface="Glacial Indifference" panose="020B0604020202020204" charset="0"/>
                        </a:rPr>
                        <a:t>&lt; -90 dan &gt; -110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tc>
                  <a:txBody>
                    <a:bodyPr/>
                    <a:lstStyle/>
                    <a:p>
                      <a:pPr algn="ctr"/>
                      <a:r>
                        <a:rPr lang="en-US" sz="3200" dirty="0">
                          <a:solidFill>
                            <a:schemeClr val="tx1"/>
                          </a:solidFill>
                          <a:latin typeface="Glacial Indifference" panose="020B0604020202020204" charset="0"/>
                        </a:rPr>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extLst>
                  <a:ext uri="{0D108BD9-81ED-4DB2-BD59-A6C34878D82A}">
                    <a16:rowId xmlns:a16="http://schemas.microsoft.com/office/drawing/2014/main" val="523864112"/>
                  </a:ext>
                </a:extLst>
              </a:tr>
              <a:tr h="370840">
                <a:tc>
                  <a:txBody>
                    <a:bodyPr/>
                    <a:lstStyle/>
                    <a:p>
                      <a:pPr algn="ctr"/>
                      <a:r>
                        <a:rPr lang="en-US" sz="3200" dirty="0">
                          <a:solidFill>
                            <a:schemeClr val="tx1"/>
                          </a:solidFill>
                          <a:latin typeface="Glacial Indifference" panose="020B0604020202020204" charset="0"/>
                        </a:rPr>
                        <a:t>&lt;= -110 dan &gt;= -150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tc>
                  <a:txBody>
                    <a:bodyPr/>
                    <a:lstStyle/>
                    <a:p>
                      <a:pPr algn="ctr"/>
                      <a:r>
                        <a:rPr lang="en-US" sz="3200" dirty="0">
                          <a:solidFill>
                            <a:schemeClr val="tx1"/>
                          </a:solidFill>
                          <a:latin typeface="Glacial Indifference" panose="020B0604020202020204" charset="0"/>
                        </a:rPr>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extLst>
                  <a:ext uri="{0D108BD9-81ED-4DB2-BD59-A6C34878D82A}">
                    <a16:rowId xmlns:a16="http://schemas.microsoft.com/office/drawing/2014/main" val="2489935565"/>
                  </a:ext>
                </a:extLst>
              </a:tr>
            </a:tbl>
          </a:graphicData>
        </a:graphic>
      </p:graphicFrame>
      <p:graphicFrame>
        <p:nvGraphicFramePr>
          <p:cNvPr id="11" name="Table 9">
            <a:extLst>
              <a:ext uri="{FF2B5EF4-FFF2-40B4-BE49-F238E27FC236}">
                <a16:creationId xmlns:a16="http://schemas.microsoft.com/office/drawing/2014/main" id="{C02F81D3-463E-4C86-96E9-8F3A49CBEC2E}"/>
              </a:ext>
            </a:extLst>
          </p:cNvPr>
          <p:cNvGraphicFramePr>
            <a:graphicFrameLocks noGrp="1"/>
          </p:cNvGraphicFramePr>
          <p:nvPr>
            <p:extLst>
              <p:ext uri="{D42A27DB-BD31-4B8C-83A1-F6EECF244321}">
                <p14:modId xmlns:p14="http://schemas.microsoft.com/office/powerpoint/2010/main" val="3369565994"/>
              </p:ext>
            </p:extLst>
          </p:nvPr>
        </p:nvGraphicFramePr>
        <p:xfrm>
          <a:off x="3047999" y="6697053"/>
          <a:ext cx="12192000" cy="2316480"/>
        </p:xfrm>
        <a:graphic>
          <a:graphicData uri="http://schemas.openxmlformats.org/drawingml/2006/table">
            <a:tbl>
              <a:tblPr firstRow="1" bandRow="1">
                <a:tableStyleId>{125E5076-3810-47DD-B79F-674D7AD40C01}</a:tableStyleId>
              </a:tblPr>
              <a:tblGrid>
                <a:gridCol w="6096000">
                  <a:extLst>
                    <a:ext uri="{9D8B030D-6E8A-4147-A177-3AD203B41FA5}">
                      <a16:colId xmlns:a16="http://schemas.microsoft.com/office/drawing/2014/main" val="2328136211"/>
                    </a:ext>
                  </a:extLst>
                </a:gridCol>
                <a:gridCol w="6096000">
                  <a:extLst>
                    <a:ext uri="{9D8B030D-6E8A-4147-A177-3AD203B41FA5}">
                      <a16:colId xmlns:a16="http://schemas.microsoft.com/office/drawing/2014/main" val="3133460222"/>
                    </a:ext>
                  </a:extLst>
                </a:gridCol>
              </a:tblGrid>
              <a:tr h="370840">
                <a:tc>
                  <a:txBody>
                    <a:bodyPr/>
                    <a:lstStyle/>
                    <a:p>
                      <a:pPr algn="ctr"/>
                      <a:r>
                        <a:rPr lang="en-US" sz="3200" dirty="0">
                          <a:latin typeface="Glacial Indifference" panose="020B0604020202020204" charset="0"/>
                        </a:rPr>
                        <a:t>RSRQ (dBm)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dirty="0" err="1">
                          <a:latin typeface="Glacial Indifference" panose="020B0604020202020204" charset="0"/>
                        </a:rPr>
                        <a:t>Kategori</a:t>
                      </a:r>
                      <a:r>
                        <a:rPr lang="en-US" sz="3200" dirty="0">
                          <a:latin typeface="Glacial Indifference" panose="020B0604020202020204" charset="0"/>
                        </a:rPr>
                        <a:t> RSRQ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9991544"/>
                  </a:ext>
                </a:extLst>
              </a:tr>
              <a:tr h="370840">
                <a:tc>
                  <a:txBody>
                    <a:bodyPr/>
                    <a:lstStyle/>
                    <a:p>
                      <a:pPr algn="ctr"/>
                      <a:r>
                        <a:rPr lang="en-US" sz="3200" dirty="0">
                          <a:solidFill>
                            <a:schemeClr val="tx1"/>
                          </a:solidFill>
                          <a:latin typeface="Glacial Indifference" panose="020B0604020202020204" charset="0"/>
                        </a:rPr>
                        <a:t>&gt;=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tc>
                  <a:txBody>
                    <a:bodyPr/>
                    <a:lstStyle/>
                    <a:p>
                      <a:pPr algn="ctr"/>
                      <a:r>
                        <a:rPr lang="en-US" sz="3200" dirty="0">
                          <a:solidFill>
                            <a:schemeClr val="tx1"/>
                          </a:solidFill>
                          <a:latin typeface="Glacial Indifference" panose="020B0604020202020204" charset="0"/>
                        </a:rPr>
                        <a:t>Good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extLst>
                  <a:ext uri="{0D108BD9-81ED-4DB2-BD59-A6C34878D82A}">
                    <a16:rowId xmlns:a16="http://schemas.microsoft.com/office/drawing/2014/main" val="310680049"/>
                  </a:ext>
                </a:extLst>
              </a:tr>
              <a:tr h="370840">
                <a:tc>
                  <a:txBody>
                    <a:bodyPr/>
                    <a:lstStyle/>
                    <a:p>
                      <a:pPr algn="ctr"/>
                      <a:r>
                        <a:rPr lang="en-US" sz="3200" dirty="0">
                          <a:solidFill>
                            <a:schemeClr val="tx1"/>
                          </a:solidFill>
                          <a:latin typeface="Glacial Indifference" panose="020B0604020202020204" charset="0"/>
                        </a:rPr>
                        <a:t>&lt; -12 dan &gt; -18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tc>
                  <a:txBody>
                    <a:bodyPr/>
                    <a:lstStyle/>
                    <a:p>
                      <a:pPr algn="ctr"/>
                      <a:r>
                        <a:rPr lang="en-US" sz="3200" dirty="0">
                          <a:solidFill>
                            <a:schemeClr val="tx1"/>
                          </a:solidFill>
                          <a:latin typeface="Glacial Indifference" panose="020B0604020202020204" charset="0"/>
                        </a:rPr>
                        <a:t>Fair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extLst>
                  <a:ext uri="{0D108BD9-81ED-4DB2-BD59-A6C34878D82A}">
                    <a16:rowId xmlns:a16="http://schemas.microsoft.com/office/drawing/2014/main" val="523864112"/>
                  </a:ext>
                </a:extLst>
              </a:tr>
              <a:tr h="370840">
                <a:tc>
                  <a:txBody>
                    <a:bodyPr/>
                    <a:lstStyle/>
                    <a:p>
                      <a:pPr algn="ctr"/>
                      <a:r>
                        <a:rPr lang="en-US" sz="3200" dirty="0">
                          <a:solidFill>
                            <a:schemeClr val="tx1"/>
                          </a:solidFill>
                          <a:latin typeface="Glacial Indifference" panose="020B0604020202020204" charset="0"/>
                        </a:rPr>
                        <a:t>&lt; -18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tc>
                  <a:txBody>
                    <a:bodyPr/>
                    <a:lstStyle/>
                    <a:p>
                      <a:pPr algn="ctr"/>
                      <a:r>
                        <a:rPr lang="en-US" sz="3200" dirty="0">
                          <a:solidFill>
                            <a:schemeClr val="tx1"/>
                          </a:solidFill>
                          <a:latin typeface="Glacial Indifference" panose="020B0604020202020204" charset="0"/>
                        </a:rPr>
                        <a:t>Poor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F2B"/>
                    </a:solidFill>
                  </a:tcPr>
                </a:tc>
                <a:extLst>
                  <a:ext uri="{0D108BD9-81ED-4DB2-BD59-A6C34878D82A}">
                    <a16:rowId xmlns:a16="http://schemas.microsoft.com/office/drawing/2014/main" val="248993556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sp>
        <p:nvSpPr>
          <p:cNvPr id="7" name="TextBox 7"/>
          <p:cNvSpPr txBox="1"/>
          <p:nvPr/>
        </p:nvSpPr>
        <p:spPr>
          <a:xfrm>
            <a:off x="885830" y="1121279"/>
            <a:ext cx="16373470" cy="720725"/>
          </a:xfrm>
          <a:prstGeom prst="rect">
            <a:avLst/>
          </a:prstGeom>
        </p:spPr>
        <p:txBody>
          <a:bodyPr lIns="0" tIns="0" rIns="0" bIns="0" rtlCol="0" anchor="t">
            <a:spAutoFit/>
          </a:bodyPr>
          <a:lstStyle/>
          <a:p>
            <a:pPr algn="ctr">
              <a:lnSpc>
                <a:spcPts val="5500"/>
              </a:lnSpc>
            </a:pPr>
            <a:r>
              <a:rPr lang="en-US" sz="5000">
                <a:solidFill>
                  <a:srgbClr val="000000"/>
                </a:solidFill>
                <a:latin typeface="Glacial Indifference"/>
              </a:rPr>
              <a:t>Pengujian 3 Kartu Provider pada Lokasi yang Sama</a:t>
            </a:r>
          </a:p>
        </p:txBody>
      </p:sp>
      <p:graphicFrame>
        <p:nvGraphicFramePr>
          <p:cNvPr id="8" name="Table 7">
            <a:extLst>
              <a:ext uri="{FF2B5EF4-FFF2-40B4-BE49-F238E27FC236}">
                <a16:creationId xmlns:a16="http://schemas.microsoft.com/office/drawing/2014/main" id="{FD2B08A2-8C10-4567-BC0F-95148599DCA5}"/>
              </a:ext>
            </a:extLst>
          </p:cNvPr>
          <p:cNvGraphicFramePr>
            <a:graphicFrameLocks noGrp="1"/>
          </p:cNvGraphicFramePr>
          <p:nvPr>
            <p:extLst>
              <p:ext uri="{D42A27DB-BD31-4B8C-83A1-F6EECF244321}">
                <p14:modId xmlns:p14="http://schemas.microsoft.com/office/powerpoint/2010/main" val="1726959910"/>
              </p:ext>
            </p:extLst>
          </p:nvPr>
        </p:nvGraphicFramePr>
        <p:xfrm>
          <a:off x="2132648" y="3009900"/>
          <a:ext cx="14022703" cy="5537359"/>
        </p:xfrm>
        <a:graphic>
          <a:graphicData uri="http://schemas.openxmlformats.org/drawingml/2006/table">
            <a:tbl>
              <a:tblPr firstRow="1" firstCol="1" bandRow="1">
                <a:tableStyleId>{21E4AEA4-8DFA-4A89-87EB-49C32662AFE0}</a:tableStyleId>
              </a:tblPr>
              <a:tblGrid>
                <a:gridCol w="2185299">
                  <a:extLst>
                    <a:ext uri="{9D8B030D-6E8A-4147-A177-3AD203B41FA5}">
                      <a16:colId xmlns:a16="http://schemas.microsoft.com/office/drawing/2014/main" val="2989370075"/>
                    </a:ext>
                  </a:extLst>
                </a:gridCol>
                <a:gridCol w="2185299">
                  <a:extLst>
                    <a:ext uri="{9D8B030D-6E8A-4147-A177-3AD203B41FA5}">
                      <a16:colId xmlns:a16="http://schemas.microsoft.com/office/drawing/2014/main" val="4253213547"/>
                    </a:ext>
                  </a:extLst>
                </a:gridCol>
                <a:gridCol w="1404314">
                  <a:extLst>
                    <a:ext uri="{9D8B030D-6E8A-4147-A177-3AD203B41FA5}">
                      <a16:colId xmlns:a16="http://schemas.microsoft.com/office/drawing/2014/main" val="151000390"/>
                    </a:ext>
                  </a:extLst>
                </a:gridCol>
                <a:gridCol w="1538615">
                  <a:extLst>
                    <a:ext uri="{9D8B030D-6E8A-4147-A177-3AD203B41FA5}">
                      <a16:colId xmlns:a16="http://schemas.microsoft.com/office/drawing/2014/main" val="2164177723"/>
                    </a:ext>
                  </a:extLst>
                </a:gridCol>
                <a:gridCol w="2456820">
                  <a:extLst>
                    <a:ext uri="{9D8B030D-6E8A-4147-A177-3AD203B41FA5}">
                      <a16:colId xmlns:a16="http://schemas.microsoft.com/office/drawing/2014/main" val="2405201734"/>
                    </a:ext>
                  </a:extLst>
                </a:gridCol>
                <a:gridCol w="2456820">
                  <a:extLst>
                    <a:ext uri="{9D8B030D-6E8A-4147-A177-3AD203B41FA5}">
                      <a16:colId xmlns:a16="http://schemas.microsoft.com/office/drawing/2014/main" val="1291614831"/>
                    </a:ext>
                  </a:extLst>
                </a:gridCol>
                <a:gridCol w="1795536">
                  <a:extLst>
                    <a:ext uri="{9D8B030D-6E8A-4147-A177-3AD203B41FA5}">
                      <a16:colId xmlns:a16="http://schemas.microsoft.com/office/drawing/2014/main" val="2874824995"/>
                    </a:ext>
                  </a:extLst>
                </a:gridCol>
              </a:tblGrid>
              <a:tr h="1604309">
                <a:tc>
                  <a:txBody>
                    <a:bodyPr/>
                    <a:lstStyle/>
                    <a:p>
                      <a:pPr algn="ctr">
                        <a:lnSpc>
                          <a:spcPct val="115000"/>
                        </a:lnSpc>
                      </a:pPr>
                      <a:r>
                        <a:rPr lang="en-US" sz="2800" dirty="0">
                          <a:solidFill>
                            <a:schemeClr val="bg1"/>
                          </a:solidFill>
                          <a:effectLst/>
                        </a:rPr>
                        <a:t>LOKASI</a:t>
                      </a:r>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D3D3D"/>
                    </a:solidFill>
                  </a:tcPr>
                </a:tc>
                <a:tc>
                  <a:txBody>
                    <a:bodyPr/>
                    <a:lstStyle/>
                    <a:p>
                      <a:pPr algn="ctr">
                        <a:lnSpc>
                          <a:spcPct val="115000"/>
                        </a:lnSpc>
                      </a:pPr>
                      <a:r>
                        <a:rPr lang="en-US" sz="2800" dirty="0">
                          <a:solidFill>
                            <a:schemeClr val="bg1"/>
                          </a:solidFill>
                          <a:effectLst/>
                        </a:rPr>
                        <a:t>PROVIDER</a:t>
                      </a:r>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D3D3D"/>
                    </a:solidFill>
                  </a:tcPr>
                </a:tc>
                <a:tc>
                  <a:txBody>
                    <a:bodyPr/>
                    <a:lstStyle/>
                    <a:p>
                      <a:pPr algn="ctr">
                        <a:lnSpc>
                          <a:spcPct val="115000"/>
                        </a:lnSpc>
                      </a:pPr>
                      <a:r>
                        <a:rPr lang="en-US" sz="2800" dirty="0">
                          <a:solidFill>
                            <a:schemeClr val="bg1"/>
                          </a:solidFill>
                          <a:effectLst/>
                        </a:rPr>
                        <a:t>RSRP</a:t>
                      </a:r>
                    </a:p>
                    <a:p>
                      <a:pPr algn="ctr">
                        <a:lnSpc>
                          <a:spcPct val="115000"/>
                        </a:lnSpc>
                      </a:pPr>
                      <a:r>
                        <a:rPr lang="en-US" sz="2800" dirty="0">
                          <a:solidFill>
                            <a:schemeClr val="bg1"/>
                          </a:solidFill>
                          <a:effectLst/>
                        </a:rPr>
                        <a:t>(dB)</a:t>
                      </a:r>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D3D3D"/>
                    </a:solidFill>
                  </a:tcPr>
                </a:tc>
                <a:tc>
                  <a:txBody>
                    <a:bodyPr/>
                    <a:lstStyle/>
                    <a:p>
                      <a:pPr algn="ctr">
                        <a:lnSpc>
                          <a:spcPct val="115000"/>
                        </a:lnSpc>
                      </a:pPr>
                      <a:r>
                        <a:rPr lang="en-US" sz="2800" dirty="0">
                          <a:solidFill>
                            <a:schemeClr val="bg1"/>
                          </a:solidFill>
                          <a:effectLst/>
                        </a:rPr>
                        <a:t>RSRQ</a:t>
                      </a:r>
                    </a:p>
                    <a:p>
                      <a:pPr algn="ctr">
                        <a:lnSpc>
                          <a:spcPct val="115000"/>
                        </a:lnSpc>
                      </a:pPr>
                      <a:r>
                        <a:rPr lang="en-US" sz="2800" dirty="0">
                          <a:solidFill>
                            <a:schemeClr val="bg1"/>
                          </a:solidFill>
                          <a:effectLst/>
                        </a:rPr>
                        <a:t>(dB)</a:t>
                      </a:r>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D3D3D"/>
                    </a:solidFill>
                  </a:tcPr>
                </a:tc>
                <a:tc>
                  <a:txBody>
                    <a:bodyPr/>
                    <a:lstStyle/>
                    <a:p>
                      <a:pPr algn="ctr">
                        <a:lnSpc>
                          <a:spcPct val="115000"/>
                        </a:lnSpc>
                      </a:pPr>
                      <a:r>
                        <a:rPr lang="en-US" sz="2800" dirty="0">
                          <a:solidFill>
                            <a:schemeClr val="bg1"/>
                          </a:solidFill>
                          <a:effectLst/>
                        </a:rPr>
                        <a:t>RSSNR</a:t>
                      </a:r>
                    </a:p>
                    <a:p>
                      <a:pPr algn="ctr">
                        <a:lnSpc>
                          <a:spcPct val="115000"/>
                        </a:lnSpc>
                      </a:pPr>
                      <a:r>
                        <a:rPr lang="en-US" sz="2800" dirty="0">
                          <a:solidFill>
                            <a:schemeClr val="bg1"/>
                          </a:solidFill>
                          <a:effectLst/>
                        </a:rPr>
                        <a:t>(dB)</a:t>
                      </a:r>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D3D3D"/>
                    </a:solidFill>
                  </a:tcPr>
                </a:tc>
                <a:tc>
                  <a:txBody>
                    <a:bodyPr/>
                    <a:lstStyle/>
                    <a:p>
                      <a:pPr algn="ctr">
                        <a:lnSpc>
                          <a:spcPct val="115000"/>
                        </a:lnSpc>
                      </a:pPr>
                      <a:r>
                        <a:rPr lang="en-US" sz="2800" dirty="0">
                          <a:solidFill>
                            <a:schemeClr val="bg1"/>
                          </a:solidFill>
                          <a:effectLst/>
                        </a:rPr>
                        <a:t>DOWNLOAD</a:t>
                      </a:r>
                    </a:p>
                    <a:p>
                      <a:pPr algn="ctr">
                        <a:lnSpc>
                          <a:spcPct val="115000"/>
                        </a:lnSpc>
                      </a:pPr>
                      <a:r>
                        <a:rPr lang="en-US" sz="2800" dirty="0">
                          <a:solidFill>
                            <a:schemeClr val="bg1"/>
                          </a:solidFill>
                          <a:effectLst/>
                        </a:rPr>
                        <a:t>(Mbps)</a:t>
                      </a:r>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D3D3D"/>
                    </a:solidFill>
                  </a:tcPr>
                </a:tc>
                <a:tc>
                  <a:txBody>
                    <a:bodyPr/>
                    <a:lstStyle/>
                    <a:p>
                      <a:pPr algn="ctr">
                        <a:lnSpc>
                          <a:spcPct val="115000"/>
                        </a:lnSpc>
                      </a:pPr>
                      <a:r>
                        <a:rPr lang="en-US" sz="2800" dirty="0">
                          <a:solidFill>
                            <a:schemeClr val="bg1"/>
                          </a:solidFill>
                          <a:effectLst/>
                        </a:rPr>
                        <a:t>UPLOAD</a:t>
                      </a:r>
                    </a:p>
                    <a:p>
                      <a:pPr algn="ctr">
                        <a:lnSpc>
                          <a:spcPct val="115000"/>
                        </a:lnSpc>
                      </a:pPr>
                      <a:r>
                        <a:rPr lang="en-US" sz="2800" dirty="0">
                          <a:solidFill>
                            <a:schemeClr val="bg1"/>
                          </a:solidFill>
                          <a:effectLst/>
                        </a:rPr>
                        <a:t>(Mbps)</a:t>
                      </a:r>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D3D3D"/>
                    </a:solidFill>
                  </a:tcPr>
                </a:tc>
                <a:extLst>
                  <a:ext uri="{0D108BD9-81ED-4DB2-BD59-A6C34878D82A}">
                    <a16:rowId xmlns:a16="http://schemas.microsoft.com/office/drawing/2014/main" val="2865635568"/>
                  </a:ext>
                </a:extLst>
              </a:tr>
              <a:tr h="1217163">
                <a:tc rowSpan="3">
                  <a:txBody>
                    <a:bodyPr/>
                    <a:lstStyle/>
                    <a:p>
                      <a:pPr algn="ctr">
                        <a:lnSpc>
                          <a:spcPct val="115000"/>
                        </a:lnSpc>
                      </a:pPr>
                      <a:r>
                        <a:rPr lang="en-US" sz="2800" dirty="0" err="1">
                          <a:solidFill>
                            <a:schemeClr val="bg1"/>
                          </a:solidFill>
                          <a:effectLst/>
                        </a:rPr>
                        <a:t>Fasilkom</a:t>
                      </a:r>
                      <a:r>
                        <a:rPr lang="en-US" sz="2800" dirty="0">
                          <a:solidFill>
                            <a:schemeClr val="bg1"/>
                          </a:solidFill>
                          <a:effectLst/>
                        </a:rPr>
                        <a:t> </a:t>
                      </a:r>
                      <a:r>
                        <a:rPr lang="en-US" sz="2800" dirty="0" err="1">
                          <a:solidFill>
                            <a:schemeClr val="bg1"/>
                          </a:solidFill>
                          <a:effectLst/>
                        </a:rPr>
                        <a:t>Unsri</a:t>
                      </a:r>
                      <a:r>
                        <a:rPr lang="en-US" sz="2800" dirty="0">
                          <a:solidFill>
                            <a:schemeClr val="bg1"/>
                          </a:solidFill>
                          <a:effectLst/>
                        </a:rPr>
                        <a:t> Bukit, Palembang</a:t>
                      </a:r>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ED3D3D"/>
                    </a:solidFill>
                  </a:tcPr>
                </a:tc>
                <a:tc>
                  <a:txBody>
                    <a:bodyPr/>
                    <a:lstStyle/>
                    <a:p>
                      <a:pPr algn="ctr">
                        <a:lnSpc>
                          <a:spcPct val="115000"/>
                        </a:lnSpc>
                      </a:pPr>
                      <a:r>
                        <a:rPr lang="en-US" sz="2800" dirty="0" err="1">
                          <a:solidFill>
                            <a:schemeClr val="tx1"/>
                          </a:solidFill>
                          <a:effectLst/>
                        </a:rPr>
                        <a:t>Telkomsel</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-95</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-10</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45</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39,5</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6,24</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31325358"/>
                  </a:ext>
                </a:extLst>
              </a:tr>
              <a:tr h="1105712">
                <a:tc vMerge="1">
                  <a:txBody>
                    <a:bodyPr/>
                    <a:lstStyle/>
                    <a:p>
                      <a:endParaRPr lang="en-US"/>
                    </a:p>
                  </a:txBody>
                  <a:tcPr/>
                </a:tc>
                <a:tc>
                  <a:txBody>
                    <a:bodyPr/>
                    <a:lstStyle/>
                    <a:p>
                      <a:pPr algn="ctr">
                        <a:lnSpc>
                          <a:spcPct val="115000"/>
                        </a:lnSpc>
                      </a:pPr>
                      <a:r>
                        <a:rPr lang="en-US" sz="2800" dirty="0">
                          <a:solidFill>
                            <a:schemeClr val="tx1"/>
                          </a:solidFill>
                          <a:effectLst/>
                        </a:rPr>
                        <a:t>XL</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-85</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-12</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20,6</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34</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11</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88326298"/>
                  </a:ext>
                </a:extLst>
              </a:tr>
              <a:tr h="1610175">
                <a:tc vMerge="1">
                  <a:txBody>
                    <a:bodyPr/>
                    <a:lstStyle/>
                    <a:p>
                      <a:endParaRPr lang="en-US"/>
                    </a:p>
                  </a:txBody>
                  <a:tcPr/>
                </a:tc>
                <a:tc>
                  <a:txBody>
                    <a:bodyPr/>
                    <a:lstStyle/>
                    <a:p>
                      <a:pPr algn="ctr">
                        <a:lnSpc>
                          <a:spcPct val="115000"/>
                        </a:lnSpc>
                      </a:pPr>
                      <a:r>
                        <a:rPr lang="en-US" sz="2800">
                          <a:solidFill>
                            <a:schemeClr val="tx1"/>
                          </a:solidFill>
                          <a:effectLst/>
                        </a:rPr>
                        <a:t>Indosat</a:t>
                      </a:r>
                      <a:endParaRPr lang="en-US"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a:solidFill>
                            <a:schemeClr val="tx1"/>
                          </a:solidFill>
                          <a:effectLst/>
                        </a:rPr>
                        <a:t>-99</a:t>
                      </a:r>
                      <a:endParaRPr lang="en-US"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-11</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3</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3,98</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2800" dirty="0">
                          <a:solidFill>
                            <a:schemeClr val="tx1"/>
                          </a:solidFill>
                          <a:effectLst/>
                        </a:rPr>
                        <a:t>2,14</a:t>
                      </a:r>
                      <a:endPar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7781697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3D3D"/>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sp>
        <p:nvSpPr>
          <p:cNvPr id="6" name="TextBox 6"/>
          <p:cNvSpPr txBox="1"/>
          <p:nvPr/>
        </p:nvSpPr>
        <p:spPr>
          <a:xfrm>
            <a:off x="885830" y="1121279"/>
            <a:ext cx="16373470" cy="720725"/>
          </a:xfrm>
          <a:prstGeom prst="rect">
            <a:avLst/>
          </a:prstGeom>
        </p:spPr>
        <p:txBody>
          <a:bodyPr lIns="0" tIns="0" rIns="0" bIns="0" rtlCol="0" anchor="t">
            <a:spAutoFit/>
          </a:bodyPr>
          <a:lstStyle/>
          <a:p>
            <a:pPr algn="ctr">
              <a:lnSpc>
                <a:spcPts val="5500"/>
              </a:lnSpc>
            </a:pPr>
            <a:r>
              <a:rPr lang="en-US" sz="5000">
                <a:solidFill>
                  <a:srgbClr val="FFFFFF"/>
                </a:solidFill>
                <a:latin typeface="Glacial Indifference"/>
              </a:rPr>
              <a:t>Telkomsel</a:t>
            </a:r>
          </a:p>
        </p:txBody>
      </p:sp>
      <p:pic>
        <p:nvPicPr>
          <p:cNvPr id="7" name="Picture 7"/>
          <p:cNvPicPr>
            <a:picLocks noChangeAspect="1"/>
          </p:cNvPicPr>
          <p:nvPr/>
        </p:nvPicPr>
        <p:blipFill>
          <a:blip r:embed="rId3"/>
          <a:srcRect/>
          <a:stretch>
            <a:fillRect/>
          </a:stretch>
        </p:blipFill>
        <p:spPr>
          <a:xfrm>
            <a:off x="17499545" y="9552243"/>
            <a:ext cx="394907" cy="262793"/>
          </a:xfrm>
          <a:prstGeom prst="rect">
            <a:avLst/>
          </a:prstGeom>
        </p:spPr>
      </p:pic>
      <p:pic>
        <p:nvPicPr>
          <p:cNvPr id="8" name="Picture 7">
            <a:extLst>
              <a:ext uri="{FF2B5EF4-FFF2-40B4-BE49-F238E27FC236}">
                <a16:creationId xmlns:a16="http://schemas.microsoft.com/office/drawing/2014/main" id="{AE860375-744B-4A94-9FB4-83C350D51B35}"/>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7338060" y="2415540"/>
            <a:ext cx="3611880" cy="7223760"/>
          </a:xfrm>
          <a:prstGeom prst="rect">
            <a:avLst/>
          </a:prstGeom>
          <a:noFill/>
          <a:ln>
            <a:noFill/>
          </a:ln>
        </p:spPr>
      </p:pic>
      <p:pic>
        <p:nvPicPr>
          <p:cNvPr id="9" name="Picture 8">
            <a:extLst>
              <a:ext uri="{FF2B5EF4-FFF2-40B4-BE49-F238E27FC236}">
                <a16:creationId xmlns:a16="http://schemas.microsoft.com/office/drawing/2014/main" id="{F12CE3F8-2BF8-4D17-9C1D-474F4BD8B81D}"/>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415540"/>
            <a:ext cx="3611880" cy="7223760"/>
          </a:xfrm>
          <a:prstGeom prst="rect">
            <a:avLst/>
          </a:prstGeom>
          <a:noFill/>
          <a:ln>
            <a:noFill/>
          </a:ln>
        </p:spPr>
      </p:pic>
      <p:pic>
        <p:nvPicPr>
          <p:cNvPr id="10" name="Picture 9">
            <a:extLst>
              <a:ext uri="{FF2B5EF4-FFF2-40B4-BE49-F238E27FC236}">
                <a16:creationId xmlns:a16="http://schemas.microsoft.com/office/drawing/2014/main" id="{B72D7C2C-611E-4F98-871F-971E46BD4310}"/>
              </a:ext>
            </a:extLst>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1887200" y="2415540"/>
            <a:ext cx="3611880" cy="7223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48A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sp>
        <p:nvSpPr>
          <p:cNvPr id="7" name="TextBox 7"/>
          <p:cNvSpPr txBox="1"/>
          <p:nvPr/>
        </p:nvSpPr>
        <p:spPr>
          <a:xfrm>
            <a:off x="885830" y="1121279"/>
            <a:ext cx="16373470" cy="720725"/>
          </a:xfrm>
          <a:prstGeom prst="rect">
            <a:avLst/>
          </a:prstGeom>
        </p:spPr>
        <p:txBody>
          <a:bodyPr lIns="0" tIns="0" rIns="0" bIns="0" rtlCol="0" anchor="t">
            <a:spAutoFit/>
          </a:bodyPr>
          <a:lstStyle/>
          <a:p>
            <a:pPr algn="ctr">
              <a:lnSpc>
                <a:spcPts val="5500"/>
              </a:lnSpc>
            </a:pPr>
            <a:r>
              <a:rPr lang="en-US" sz="5000">
                <a:solidFill>
                  <a:srgbClr val="FFFFFF"/>
                </a:solidFill>
                <a:latin typeface="Glacial Indifference"/>
              </a:rPr>
              <a:t>XL</a:t>
            </a:r>
          </a:p>
        </p:txBody>
      </p:sp>
      <p:pic>
        <p:nvPicPr>
          <p:cNvPr id="8" name="Picture 7">
            <a:extLst>
              <a:ext uri="{FF2B5EF4-FFF2-40B4-BE49-F238E27FC236}">
                <a16:creationId xmlns:a16="http://schemas.microsoft.com/office/drawing/2014/main" id="{7C8D07D4-2DA2-450E-B930-3A4ECDBF7225}"/>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415540"/>
            <a:ext cx="3611880" cy="7223760"/>
          </a:xfrm>
          <a:prstGeom prst="rect">
            <a:avLst/>
          </a:prstGeom>
          <a:noFill/>
          <a:ln>
            <a:noFill/>
          </a:ln>
        </p:spPr>
      </p:pic>
      <p:pic>
        <p:nvPicPr>
          <p:cNvPr id="10" name="Picture 9">
            <a:extLst>
              <a:ext uri="{FF2B5EF4-FFF2-40B4-BE49-F238E27FC236}">
                <a16:creationId xmlns:a16="http://schemas.microsoft.com/office/drawing/2014/main" id="{FC7B0A7C-4353-4ACA-9EFE-C0644FA5F6FE}"/>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11887200" y="2415540"/>
            <a:ext cx="3611880" cy="7223760"/>
          </a:xfrm>
          <a:prstGeom prst="rect">
            <a:avLst/>
          </a:prstGeom>
          <a:noFill/>
          <a:ln>
            <a:noFill/>
          </a:ln>
        </p:spPr>
      </p:pic>
      <p:pic>
        <p:nvPicPr>
          <p:cNvPr id="11" name="Picture 10">
            <a:extLst>
              <a:ext uri="{FF2B5EF4-FFF2-40B4-BE49-F238E27FC236}">
                <a16:creationId xmlns:a16="http://schemas.microsoft.com/office/drawing/2014/main" id="{CE7E2AA9-B3F4-42E7-9900-E20309050A5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353300" y="2415540"/>
            <a:ext cx="3611880" cy="72237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F2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pic>
        <p:nvPicPr>
          <p:cNvPr id="6" name="Picture 6"/>
          <p:cNvPicPr>
            <a:picLocks noChangeAspect="1"/>
          </p:cNvPicPr>
          <p:nvPr/>
        </p:nvPicPr>
        <p:blipFill>
          <a:blip r:embed="rId3"/>
          <a:srcRect/>
          <a:stretch>
            <a:fillRect/>
          </a:stretch>
        </p:blipFill>
        <p:spPr>
          <a:xfrm>
            <a:off x="17499545" y="9552243"/>
            <a:ext cx="394907" cy="262793"/>
          </a:xfrm>
          <a:prstGeom prst="rect">
            <a:avLst/>
          </a:prstGeom>
        </p:spPr>
      </p:pic>
      <p:sp>
        <p:nvSpPr>
          <p:cNvPr id="7" name="TextBox 7"/>
          <p:cNvSpPr txBox="1"/>
          <p:nvPr/>
        </p:nvSpPr>
        <p:spPr>
          <a:xfrm>
            <a:off x="885830" y="1066800"/>
            <a:ext cx="16373470" cy="720725"/>
          </a:xfrm>
          <a:prstGeom prst="rect">
            <a:avLst/>
          </a:prstGeom>
        </p:spPr>
        <p:txBody>
          <a:bodyPr lIns="0" tIns="0" rIns="0" bIns="0" rtlCol="0" anchor="t">
            <a:spAutoFit/>
          </a:bodyPr>
          <a:lstStyle/>
          <a:p>
            <a:pPr algn="ctr">
              <a:lnSpc>
                <a:spcPts val="5500"/>
              </a:lnSpc>
            </a:pPr>
            <a:r>
              <a:rPr lang="en-US" sz="5000">
                <a:solidFill>
                  <a:srgbClr val="000000"/>
                </a:solidFill>
                <a:latin typeface="Glacial Indifference"/>
              </a:rPr>
              <a:t>Indosat</a:t>
            </a:r>
          </a:p>
        </p:txBody>
      </p:sp>
      <p:pic>
        <p:nvPicPr>
          <p:cNvPr id="8" name="Picture 7">
            <a:extLst>
              <a:ext uri="{FF2B5EF4-FFF2-40B4-BE49-F238E27FC236}">
                <a16:creationId xmlns:a16="http://schemas.microsoft.com/office/drawing/2014/main" id="{86553BCA-2CC1-44F3-BCFD-EA299E98C6F6}"/>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415540"/>
            <a:ext cx="3611880" cy="7223760"/>
          </a:xfrm>
          <a:prstGeom prst="rect">
            <a:avLst/>
          </a:prstGeom>
          <a:noFill/>
          <a:ln>
            <a:noFill/>
          </a:ln>
        </p:spPr>
      </p:pic>
      <p:pic>
        <p:nvPicPr>
          <p:cNvPr id="9" name="Picture 8">
            <a:extLst>
              <a:ext uri="{FF2B5EF4-FFF2-40B4-BE49-F238E27FC236}">
                <a16:creationId xmlns:a16="http://schemas.microsoft.com/office/drawing/2014/main" id="{29A4D089-F883-41B3-8600-6CCBD9D7BDD1}"/>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7338060" y="2415540"/>
            <a:ext cx="3611880" cy="7223760"/>
          </a:xfrm>
          <a:prstGeom prst="rect">
            <a:avLst/>
          </a:prstGeom>
          <a:noFill/>
          <a:ln>
            <a:noFill/>
          </a:ln>
        </p:spPr>
      </p:pic>
      <p:pic>
        <p:nvPicPr>
          <p:cNvPr id="10" name="Picture 9">
            <a:extLst>
              <a:ext uri="{FF2B5EF4-FFF2-40B4-BE49-F238E27FC236}">
                <a16:creationId xmlns:a16="http://schemas.microsoft.com/office/drawing/2014/main" id="{D19ED71F-F71F-4494-9631-7D9C449474E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1887200" y="2415540"/>
            <a:ext cx="3611880" cy="722376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846</Words>
  <Application>Microsoft Office PowerPoint</Application>
  <PresentationFormat>Custom</PresentationFormat>
  <Paragraphs>136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Open Sauce Light Bold</vt:lpstr>
      <vt:lpstr>Glacial Indifference</vt:lpstr>
      <vt:lpstr>Arial</vt:lpstr>
      <vt:lpstr>Times New Roman</vt:lpstr>
      <vt:lpstr>Open Sauce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Modern Illustrated Learning and Technology School Project Education Presentation</dc:title>
  <dc:creator>Caezar Alfillail</dc:creator>
  <cp:lastModifiedBy>Caezar Alfillail</cp:lastModifiedBy>
  <cp:revision>10</cp:revision>
  <dcterms:created xsi:type="dcterms:W3CDTF">2006-08-16T00:00:00Z</dcterms:created>
  <dcterms:modified xsi:type="dcterms:W3CDTF">2020-10-22T08:56:29Z</dcterms:modified>
  <dc:identifier>DAELKaS4E14</dc:identifier>
</cp:coreProperties>
</file>